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73"/>
  </p:notesMasterIdLst>
  <p:sldIdLst>
    <p:sldId id="260" r:id="rId5"/>
    <p:sldId id="444" r:id="rId6"/>
    <p:sldId id="438" r:id="rId7"/>
    <p:sldId id="289" r:id="rId8"/>
    <p:sldId id="262" r:id="rId9"/>
    <p:sldId id="263" r:id="rId10"/>
    <p:sldId id="264" r:id="rId11"/>
    <p:sldId id="265" r:id="rId12"/>
    <p:sldId id="376" r:id="rId13"/>
    <p:sldId id="368" r:id="rId14"/>
    <p:sldId id="369" r:id="rId15"/>
    <p:sldId id="435" r:id="rId16"/>
    <p:sldId id="436" r:id="rId17"/>
    <p:sldId id="391" r:id="rId18"/>
    <p:sldId id="390" r:id="rId19"/>
    <p:sldId id="393" r:id="rId20"/>
    <p:sldId id="335" r:id="rId21"/>
    <p:sldId id="316" r:id="rId22"/>
    <p:sldId id="397" r:id="rId23"/>
    <p:sldId id="415" r:id="rId24"/>
    <p:sldId id="416" r:id="rId25"/>
    <p:sldId id="412" r:id="rId26"/>
    <p:sldId id="409" r:id="rId27"/>
    <p:sldId id="419" r:id="rId28"/>
    <p:sldId id="421" r:id="rId29"/>
    <p:sldId id="422" r:id="rId30"/>
    <p:sldId id="425" r:id="rId31"/>
    <p:sldId id="423" r:id="rId32"/>
    <p:sldId id="424" r:id="rId33"/>
    <p:sldId id="426" r:id="rId34"/>
    <p:sldId id="336" r:id="rId35"/>
    <p:sldId id="429" r:id="rId36"/>
    <p:sldId id="431" r:id="rId37"/>
    <p:sldId id="455" r:id="rId38"/>
    <p:sldId id="272" r:id="rId39"/>
    <p:sldId id="276" r:id="rId40"/>
    <p:sldId id="340" r:id="rId41"/>
    <p:sldId id="338" r:id="rId42"/>
    <p:sldId id="451" r:id="rId43"/>
    <p:sldId id="339" r:id="rId44"/>
    <p:sldId id="341" r:id="rId45"/>
    <p:sldId id="434" r:id="rId46"/>
    <p:sldId id="437" r:id="rId47"/>
    <p:sldId id="439" r:id="rId48"/>
    <p:sldId id="454" r:id="rId49"/>
    <p:sldId id="440" r:id="rId50"/>
    <p:sldId id="342" r:id="rId51"/>
    <p:sldId id="460" r:id="rId52"/>
    <p:sldId id="461" r:id="rId53"/>
    <p:sldId id="450" r:id="rId54"/>
    <p:sldId id="457" r:id="rId55"/>
    <p:sldId id="459" r:id="rId56"/>
    <p:sldId id="445" r:id="rId57"/>
    <p:sldId id="463" r:id="rId58"/>
    <p:sldId id="462" r:id="rId59"/>
    <p:sldId id="447" r:id="rId60"/>
    <p:sldId id="470" r:id="rId61"/>
    <p:sldId id="472" r:id="rId62"/>
    <p:sldId id="471" r:id="rId63"/>
    <p:sldId id="469" r:id="rId64"/>
    <p:sldId id="468" r:id="rId65"/>
    <p:sldId id="464" r:id="rId66"/>
    <p:sldId id="281" r:id="rId67"/>
    <p:sldId id="284" r:id="rId68"/>
    <p:sldId id="373" r:id="rId69"/>
    <p:sldId id="337" r:id="rId70"/>
    <p:sldId id="433" r:id="rId71"/>
    <p:sldId id="275" r:id="rId7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000000"/>
          </p15:clr>
        </p15:guide>
        <p15:guide id="2" pos="2835" userDrawn="1">
          <p15:clr>
            <a:srgbClr val="000000"/>
          </p15:clr>
        </p15:guide>
        <p15:guide id="3" pos="4740" userDrawn="1">
          <p15:clr>
            <a:srgbClr val="A4A3A4"/>
          </p15:clr>
        </p15:guide>
        <p15:guide id="5" orient="horz" pos="3208" userDrawn="1">
          <p15:clr>
            <a:srgbClr val="A4A3A4"/>
          </p15:clr>
        </p15:guide>
        <p15:guide id="6" pos="476" userDrawn="1">
          <p15:clr>
            <a:srgbClr val="A4A3A4"/>
          </p15:clr>
        </p15:guide>
        <p15:guide id="7" orient="horz" pos="2028" userDrawn="1">
          <p15:clr>
            <a:srgbClr val="A4A3A4"/>
          </p15:clr>
        </p15:guide>
        <p15:guide id="8" orient="horz" pos="3003" userDrawn="1">
          <p15:clr>
            <a:srgbClr val="A4A3A4"/>
          </p15:clr>
        </p15:guide>
        <p15:guide id="9" pos="5307" userDrawn="1">
          <p15:clr>
            <a:srgbClr val="A4A3A4"/>
          </p15:clr>
        </p15:guide>
        <p15:guide id="10" orient="horz" pos="1189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4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  <a:srgbClr val="000000"/>
    <a:srgbClr val="040A24"/>
    <a:srgbClr val="FFFFFF"/>
    <a:srgbClr val="EEEEEE"/>
    <a:srgbClr val="7F7F7F"/>
    <a:srgbClr val="666666"/>
    <a:srgbClr val="F6B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765" autoAdjust="0"/>
    <p:restoredTop sz="94249" autoAdjust="0"/>
  </p:normalViewPr>
  <p:slideViewPr>
    <p:cSldViewPr snapToGrid="0">
      <p:cViewPr varScale="1">
        <p:scale>
          <a:sx n="148" d="100"/>
          <a:sy n="148" d="100"/>
        </p:scale>
        <p:origin x="132" y="120"/>
      </p:cViewPr>
      <p:guideLst>
        <p:guide orient="horz" pos="1620"/>
        <p:guide pos="2835"/>
        <p:guide pos="4740"/>
        <p:guide orient="horz" pos="3208"/>
        <p:guide pos="476"/>
        <p:guide orient="horz" pos="2028"/>
        <p:guide orient="horz" pos="3003"/>
        <p:guide pos="5307"/>
        <p:guide orient="horz" pos="11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font" Target="fonts/font3.fntdata"/><Relationship Id="rId84" Type="http://customschemas.google.com/relationships/presentationmetadata" Target="meta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font" Target="fonts/font1.fntdata"/><Relationship Id="rId87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notesMaster" Target="notesMasters/notesMaster1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4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5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2.fntdata"/><Relationship Id="rId88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/Relationships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08.svg>
</file>

<file path=ppt/media/image109.png>
</file>

<file path=ppt/media/image11.png>
</file>

<file path=ppt/media/image12.png>
</file>

<file path=ppt/media/image13.gif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sv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gif>
</file>

<file path=ppt/media/image92.png>
</file>

<file path=ppt/media/image93.svg>
</file>

<file path=ppt/media/image94.png>
</file>

<file path=ppt/media/image95.sv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887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33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803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948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495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481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454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6402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0088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086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86132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995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254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3147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5519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5499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693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527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977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4474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869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6661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95670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9998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2230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442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5175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7634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0946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6674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74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0162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21883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493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4488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7626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06403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7000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7458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86405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14780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404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09014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0525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4305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720235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337395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9879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65759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445095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70930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793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58564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017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81575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25020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884699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8786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7040352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17040352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59840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7040352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17040352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937507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2966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109ffa863cd_0_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g109ffa863cd_0_2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09ffa863cd_0_2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9ffa863cd_0_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9ffa863cd_0_2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109ffa863cd_0_2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1.png"/><Relationship Id="rId7" Type="http://schemas.openxmlformats.org/officeDocument/2006/relationships/image" Target="../media/image5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sv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66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11" Type="http://schemas.openxmlformats.org/officeDocument/2006/relationships/image" Target="../media/image72.png"/><Relationship Id="rId5" Type="http://schemas.openxmlformats.org/officeDocument/2006/relationships/image" Target="../media/image41.png"/><Relationship Id="rId10" Type="http://schemas.openxmlformats.org/officeDocument/2006/relationships/image" Target="../media/image71.png"/><Relationship Id="rId4" Type="http://schemas.openxmlformats.org/officeDocument/2006/relationships/image" Target="../media/image67.svg"/><Relationship Id="rId9" Type="http://schemas.openxmlformats.org/officeDocument/2006/relationships/image" Target="../media/image7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svg"/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svg"/><Relationship Id="rId5" Type="http://schemas.openxmlformats.org/officeDocument/2006/relationships/image" Target="../media/image76.png"/><Relationship Id="rId4" Type="http://schemas.openxmlformats.org/officeDocument/2006/relationships/image" Target="../media/image7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svg"/><Relationship Id="rId3" Type="http://schemas.openxmlformats.org/officeDocument/2006/relationships/image" Target="../media/image78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svg"/><Relationship Id="rId5" Type="http://schemas.openxmlformats.org/officeDocument/2006/relationships/image" Target="../media/image74.png"/><Relationship Id="rId4" Type="http://schemas.openxmlformats.org/officeDocument/2006/relationships/image" Target="../media/image79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80.png"/><Relationship Id="rId7" Type="http://schemas.openxmlformats.org/officeDocument/2006/relationships/image" Target="../media/image41.png"/><Relationship Id="rId12" Type="http://schemas.openxmlformats.org/officeDocument/2006/relationships/image" Target="../media/image86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3.svg"/><Relationship Id="rId11" Type="http://schemas.openxmlformats.org/officeDocument/2006/relationships/image" Target="../media/image85.png"/><Relationship Id="rId5" Type="http://schemas.openxmlformats.org/officeDocument/2006/relationships/image" Target="../media/image82.png"/><Relationship Id="rId10" Type="http://schemas.openxmlformats.org/officeDocument/2006/relationships/image" Target="../media/image84.svg"/><Relationship Id="rId4" Type="http://schemas.openxmlformats.org/officeDocument/2006/relationships/image" Target="../media/image81.svg"/><Relationship Id="rId9" Type="http://schemas.openxmlformats.org/officeDocument/2006/relationships/image" Target="../media/image7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73.png"/><Relationship Id="rId7" Type="http://schemas.openxmlformats.org/officeDocument/2006/relationships/image" Target="../media/image88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Relationship Id="rId9" Type="http://schemas.openxmlformats.org/officeDocument/2006/relationships/image" Target="../media/image6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hyperlink" Target="https://github.com/elidianaandrade" TargetMode="External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svg"/><Relationship Id="rId15" Type="http://schemas.openxmlformats.org/officeDocument/2006/relationships/hyperlink" Target="https://www.youtube.com/@casalfullstack" TargetMode="External"/><Relationship Id="rId10" Type="http://schemas.openxmlformats.org/officeDocument/2006/relationships/hyperlink" Target="https://www.linkedin.com/in/elidianaandrade/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hyperlink" Target="https://web.dio.me/users/elidianaandrade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74.png"/><Relationship Id="rId7" Type="http://schemas.openxmlformats.org/officeDocument/2006/relationships/image" Target="../media/image92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94.png"/><Relationship Id="rId5" Type="http://schemas.openxmlformats.org/officeDocument/2006/relationships/image" Target="../media/image78.png"/><Relationship Id="rId10" Type="http://schemas.openxmlformats.org/officeDocument/2006/relationships/image" Target="../media/image77.svg"/><Relationship Id="rId4" Type="http://schemas.openxmlformats.org/officeDocument/2006/relationships/image" Target="../media/image75.svg"/><Relationship Id="rId9" Type="http://schemas.openxmlformats.org/officeDocument/2006/relationships/image" Target="../media/image7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13" Type="http://schemas.openxmlformats.org/officeDocument/2006/relationships/image" Target="../media/image66.pn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Relationship Id="rId14" Type="http://schemas.openxmlformats.org/officeDocument/2006/relationships/image" Target="../media/image67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svg"/><Relationship Id="rId18" Type="http://schemas.openxmlformats.org/officeDocument/2006/relationships/hyperlink" Target="https://www.instagram.com/elicosmaker/" TargetMode="External"/><Relationship Id="rId26" Type="http://schemas.openxmlformats.org/officeDocument/2006/relationships/image" Target="../media/image34.jpeg"/><Relationship Id="rId3" Type="http://schemas.openxmlformats.org/officeDocument/2006/relationships/hyperlink" Target="https://www.instagram.com/p/CaZ0AQRrBVM/" TargetMode="External"/><Relationship Id="rId21" Type="http://schemas.openxmlformats.org/officeDocument/2006/relationships/image" Target="../media/image29.sv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26.svg"/><Relationship Id="rId25" Type="http://schemas.openxmlformats.org/officeDocument/2006/relationships/image" Target="../media/image3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5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svg"/><Relationship Id="rId24" Type="http://schemas.openxmlformats.org/officeDocument/2006/relationships/image" Target="../media/image32.png"/><Relationship Id="rId5" Type="http://schemas.openxmlformats.org/officeDocument/2006/relationships/image" Target="../media/image14.png"/><Relationship Id="rId15" Type="http://schemas.openxmlformats.org/officeDocument/2006/relationships/image" Target="../media/image24.svg"/><Relationship Id="rId23" Type="http://schemas.openxmlformats.org/officeDocument/2006/relationships/image" Target="../media/image31.svg"/><Relationship Id="rId10" Type="http://schemas.openxmlformats.org/officeDocument/2006/relationships/image" Target="../media/image19.png"/><Relationship Id="rId19" Type="http://schemas.openxmlformats.org/officeDocument/2006/relationships/image" Target="../media/image27.png"/><Relationship Id="rId4" Type="http://schemas.openxmlformats.org/officeDocument/2006/relationships/image" Target="../media/image13.gif"/><Relationship Id="rId9" Type="http://schemas.openxmlformats.org/officeDocument/2006/relationships/image" Target="../media/image18.jpeg"/><Relationship Id="rId14" Type="http://schemas.openxmlformats.org/officeDocument/2006/relationships/image" Target="../media/image23.png"/><Relationship Id="rId22" Type="http://schemas.openxmlformats.org/officeDocument/2006/relationships/image" Target="../media/image30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96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7.png"/><Relationship Id="rId11" Type="http://schemas.openxmlformats.org/officeDocument/2006/relationships/image" Target="../media/image102.svg"/><Relationship Id="rId5" Type="http://schemas.openxmlformats.org/officeDocument/2006/relationships/image" Target="../media/image67.svg"/><Relationship Id="rId10" Type="http://schemas.openxmlformats.org/officeDocument/2006/relationships/image" Target="../media/image101.png"/><Relationship Id="rId4" Type="http://schemas.openxmlformats.org/officeDocument/2006/relationships/image" Target="../media/image66.png"/><Relationship Id="rId9" Type="http://schemas.openxmlformats.org/officeDocument/2006/relationships/image" Target="../media/image100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13" Type="http://schemas.openxmlformats.org/officeDocument/2006/relationships/image" Target="../media/image73.png"/><Relationship Id="rId18" Type="http://schemas.openxmlformats.org/officeDocument/2006/relationships/image" Target="../media/image104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17" Type="http://schemas.openxmlformats.org/officeDocument/2006/relationships/image" Target="../media/image103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6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5" Type="http://schemas.openxmlformats.org/officeDocument/2006/relationships/image" Target="../media/image66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Relationship Id="rId14" Type="http://schemas.openxmlformats.org/officeDocument/2006/relationships/image" Target="../media/image9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hub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s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win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/wi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linux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/linux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rew.sh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pt-br/v2/Git-Tools-Credential-Storage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46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sv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5" Type="http://schemas.openxmlformats.org/officeDocument/2006/relationships/image" Target="../media/image48.png"/><Relationship Id="rId10" Type="http://schemas.openxmlformats.org/officeDocument/2006/relationships/image" Target="../media/image44.svg"/><Relationship Id="rId4" Type="http://schemas.openxmlformats.org/officeDocument/2006/relationships/image" Target="../media/image38.svg"/><Relationship Id="rId9" Type="http://schemas.openxmlformats.org/officeDocument/2006/relationships/image" Target="../media/image43.png"/><Relationship Id="rId14" Type="http://schemas.openxmlformats.org/officeDocument/2006/relationships/image" Target="../media/image47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8.svg"/><Relationship Id="rId5" Type="http://schemas.openxmlformats.org/officeDocument/2006/relationships/image" Target="../media/image107.png"/><Relationship Id="rId4" Type="http://schemas.openxmlformats.org/officeDocument/2006/relationships/image" Target="../media/image88.sv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idianaandrade/dio-curso-git-github" TargetMode="External"/><Relationship Id="rId7" Type="http://schemas.openxmlformats.org/officeDocument/2006/relationships/hyperlink" Target="https://github.blog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" TargetMode="External"/><Relationship Id="rId5" Type="http://schemas.openxmlformats.org/officeDocument/2006/relationships/hyperlink" Target="https://docs.github.com/" TargetMode="External"/><Relationship Id="rId4" Type="http://schemas.openxmlformats.org/officeDocument/2006/relationships/hyperlink" Target="https://git-scm.com/doc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blog/2020-12-15-token-authentication-requirements-for-git-operations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blog/2023-03-09-raising-the-bar-for-software-security-github-2fa-begins-march-13/" TargetMode="External"/><Relationship Id="rId4" Type="http://schemas.openxmlformats.org/officeDocument/2006/relationships/hyperlink" Target="https://news.microsoft.com/2018/06/04/microsoft-to-acquire-github-for-7-5-billion/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4XpnKHJAok8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conventional-commits/conventionalcommits.org" TargetMode="External"/><Relationship Id="rId5" Type="http://schemas.openxmlformats.org/officeDocument/2006/relationships/hyperlink" Target="https://docs.github.com/pt/get-started/writing-on-github" TargetMode="External"/><Relationship Id="rId4" Type="http://schemas.openxmlformats.org/officeDocument/2006/relationships/hyperlink" Target="https://git-scm.com/book/en/v2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chocolatey.org/packages/git" TargetMode="External"/><Relationship Id="rId7" Type="http://schemas.openxmlformats.org/officeDocument/2006/relationships/hyperlink" Target="https://docs.github.com/en/pages/getting-started-with-github-pages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yoctocat.com/" TargetMode="External"/><Relationship Id="rId5" Type="http://schemas.openxmlformats.org/officeDocument/2006/relationships/hyperlink" Target="https://gitfluence.com/" TargetMode="External"/><Relationship Id="rId4" Type="http://schemas.openxmlformats.org/officeDocument/2006/relationships/hyperlink" Target="https://desktop.github.com/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invite/gFKWUdTkaj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png"/><Relationship Id="rId4" Type="http://schemas.openxmlformats.org/officeDocument/2006/relationships/image" Target="../media/image10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Elidiana Andrade</a:t>
            </a:r>
            <a:endParaRPr sz="16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Desenvolvedora Front-</a:t>
            </a:r>
            <a:r>
              <a:rPr lang="pt-BR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 sz="16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@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elidianaandrade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79914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Versionamento de Código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GitHub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2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9F148B51-A9D8-B0C0-B73B-B6B2527602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54" y="2535238"/>
            <a:ext cx="3182388" cy="2200847"/>
          </a:xfrm>
          <a:prstGeom prst="rect">
            <a:avLst/>
          </a:prstGeom>
        </p:spPr>
      </p:pic>
      <p:grpSp>
        <p:nvGrpSpPr>
          <p:cNvPr id="15" name="Agrupar 14">
            <a:extLst>
              <a:ext uri="{FF2B5EF4-FFF2-40B4-BE49-F238E27FC236}">
                <a16:creationId xmlns:a16="http://schemas.microsoft.com/office/drawing/2014/main" id="{3C998F25-6275-B225-104D-45825E91336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77268" y="3131945"/>
            <a:ext cx="1554869" cy="631962"/>
            <a:chOff x="6261826" y="3131945"/>
            <a:chExt cx="1554869" cy="631962"/>
          </a:xfrm>
        </p:grpSpPr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5879F73B-8B1C-144E-84FD-F3EA9BB3EC4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261826" y="3451419"/>
              <a:ext cx="1554869" cy="312488"/>
              <a:chOff x="6291097" y="3478732"/>
              <a:chExt cx="1554869" cy="312488"/>
            </a:xfrm>
          </p:grpSpPr>
          <p:pic>
            <p:nvPicPr>
              <p:cNvPr id="18" name="Gráfico 17" descr="Caixa estrutura de tópicos">
                <a:extLst>
                  <a:ext uri="{FF2B5EF4-FFF2-40B4-BE49-F238E27FC236}">
                    <a16:creationId xmlns:a16="http://schemas.microsoft.com/office/drawing/2014/main" id="{79D061B3-3B57-0B0F-CD8B-0B9F0AD5E1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291097" y="3503220"/>
                <a:ext cx="288000" cy="288000"/>
              </a:xfrm>
              <a:prstGeom prst="rect">
                <a:avLst/>
              </a:prstGeom>
            </p:spPr>
          </p:pic>
          <p:sp>
            <p:nvSpPr>
              <p:cNvPr id="19" name="Google Shape;204;g109ffa863cd_0_328">
                <a:extLst>
                  <a:ext uri="{FF2B5EF4-FFF2-40B4-BE49-F238E27FC236}">
                    <a16:creationId xmlns:a16="http://schemas.microsoft.com/office/drawing/2014/main" id="{3B96C457-0900-8D08-9E0C-933F02B0FC80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92898" y="3478732"/>
                <a:ext cx="1353068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5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zapzap-ARRUMEI.zip</a:t>
                </a:r>
                <a:endParaRPr lang="en-US" sz="105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pic>
          <p:nvPicPr>
            <p:cNvPr id="17" name="Gráfico 16" descr="Carregar estrutura de tópicos">
              <a:extLst>
                <a:ext uri="{FF2B5EF4-FFF2-40B4-BE49-F238E27FC236}">
                  <a16:creationId xmlns:a16="http://schemas.microsoft.com/office/drawing/2014/main" id="{0BCFAC72-38F1-F5FC-760B-2FBDEE5999C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02691" y="3131945"/>
              <a:ext cx="436612" cy="436612"/>
            </a:xfrm>
            <a:prstGeom prst="rect">
              <a:avLst/>
            </a:prstGeom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FB9D7BE7-048F-4135-9235-D6EAF010B2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990606" y="3786148"/>
            <a:ext cx="720000" cy="432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CAB2CDFB-7CEA-B682-2CA0-2A5CE4A092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990606" y="3786147"/>
            <a:ext cx="720000" cy="45719"/>
          </a:xfrm>
          <a:prstGeom prst="round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FA92FFA-1CFA-69C8-692C-D50D32C987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rcRect/>
          <a:stretch/>
        </p:blipFill>
        <p:spPr>
          <a:xfrm>
            <a:off x="4001570" y="2535648"/>
            <a:ext cx="4596782" cy="2200026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/>
          </a:p>
        </p:txBody>
      </p: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15EAF560-0233-AE4B-49B6-DF58340E63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77268" y="3118612"/>
            <a:ext cx="1712853" cy="808006"/>
            <a:chOff x="1577268" y="3118612"/>
            <a:chExt cx="1712853" cy="808006"/>
          </a:xfrm>
        </p:grpSpPr>
        <p:sp>
          <p:nvSpPr>
            <p:cNvPr id="32" name="Google Shape;204;g109ffa863cd_0_328">
              <a:extLst>
                <a:ext uri="{FF2B5EF4-FFF2-40B4-BE49-F238E27FC236}">
                  <a16:creationId xmlns:a16="http://schemas.microsoft.com/office/drawing/2014/main" id="{69F08091-D5C8-2AFD-5E85-5A35F802D00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53049" y="3583505"/>
              <a:ext cx="1537072" cy="2723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1000" b="1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rPr>
                <a:t>zapzap-v17.zip</a:t>
              </a:r>
              <a:endParaRPr lang="en-US" sz="1000" b="1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endParaRPr>
            </a:p>
          </p:txBody>
        </p:sp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39702490-58D1-D40C-5F9D-4D0D7F2E907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577268" y="3118700"/>
              <a:ext cx="1712853" cy="807918"/>
              <a:chOff x="1577268" y="3118700"/>
              <a:chExt cx="1712853" cy="807918"/>
            </a:xfrm>
          </p:grpSpPr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E78D9D57-64ED-20D8-D116-2961EAC86A2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577268" y="3118700"/>
                <a:ext cx="1712853" cy="807918"/>
                <a:chOff x="1566598" y="3113283"/>
                <a:chExt cx="1712853" cy="807918"/>
              </a:xfrm>
            </p:grpSpPr>
            <p:grpSp>
              <p:nvGrpSpPr>
                <p:cNvPr id="23" name="Agrupar 22">
                  <a:extLst>
                    <a:ext uri="{FF2B5EF4-FFF2-40B4-BE49-F238E27FC236}">
                      <a16:creationId xmlns:a16="http://schemas.microsoft.com/office/drawing/2014/main" id="{B58CC72D-CDE8-D54B-0BFA-6F1F1B9F203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566598" y="3127797"/>
                  <a:ext cx="1712853" cy="272346"/>
                  <a:chOff x="6483584" y="3477087"/>
                  <a:chExt cx="1965317" cy="312488"/>
                </a:xfrm>
              </p:grpSpPr>
              <p:pic>
                <p:nvPicPr>
                  <p:cNvPr id="25" name="Gráfico 24" descr="Caixa estrutura de tópicos">
                    <a:extLst>
                      <a:ext uri="{FF2B5EF4-FFF2-40B4-BE49-F238E27FC236}">
                        <a16:creationId xmlns:a16="http://schemas.microsoft.com/office/drawing/2014/main" id="{BA427595-6CA7-6E7F-DF5B-4CC831739090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83584" y="3503220"/>
                    <a:ext cx="279130" cy="279129"/>
                  </a:xfrm>
                  <a:prstGeom prst="rect">
                    <a:avLst/>
                  </a:prstGeom>
                </p:spPr>
              </p:pic>
              <p:sp>
                <p:nvSpPr>
                  <p:cNvPr id="26" name="Google Shape;204;g109ffa863cd_0_328">
                    <a:extLst>
                      <a:ext uri="{FF2B5EF4-FFF2-40B4-BE49-F238E27FC236}">
                        <a16:creationId xmlns:a16="http://schemas.microsoft.com/office/drawing/2014/main" id="{A94E6DCE-E253-D410-7EEF-3FDDD7A9D6C4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6685274" y="3477087"/>
                    <a:ext cx="1763627" cy="3124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3200"/>
                      <a:buFont typeface="Arial"/>
                      <a:buNone/>
                    </a:pPr>
                    <a:r>
                      <a:rPr lang="pt-BR" sz="1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entury Gothic"/>
                        <a:cs typeface="Calibri" panose="020F0502020204030204" pitchFamily="34" charset="0"/>
                        <a:sym typeface="Century Gothic"/>
                      </a:rPr>
                      <a:t>zapzap-ARRUMEI.zip</a:t>
                    </a:r>
                    <a:endParaRPr lang="en-US" sz="1000" b="1" i="0" u="none" strike="noStrike" cap="none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entury Gothic"/>
                      <a:cs typeface="Calibri" panose="020F0502020204030204" pitchFamily="34" charset="0"/>
                      <a:sym typeface="Century Gothic"/>
                    </a:endParaRPr>
                  </a:p>
                </p:txBody>
              </p:sp>
            </p:grpSp>
            <p:sp>
              <p:nvSpPr>
                <p:cNvPr id="24" name="Retângulo: Cantos Arredondados 23">
                  <a:extLst>
                    <a:ext uri="{FF2B5EF4-FFF2-40B4-BE49-F238E27FC236}">
                      <a16:creationId xmlns:a16="http://schemas.microsoft.com/office/drawing/2014/main" id="{BEAEEE5C-DCC3-8854-AE72-C1312190A2C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5400000">
                  <a:off x="2687181" y="3502842"/>
                  <a:ext cx="807918" cy="28800"/>
                </a:xfrm>
                <a:prstGeom prst="round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29" name="Agrupar 28">
                <a:extLst>
                  <a:ext uri="{FF2B5EF4-FFF2-40B4-BE49-F238E27FC236}">
                    <a16:creationId xmlns:a16="http://schemas.microsoft.com/office/drawing/2014/main" id="{9C58F3CE-760A-974A-5CEA-C29928E630B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577268" y="3358243"/>
                <a:ext cx="1712853" cy="272346"/>
                <a:chOff x="1577268" y="3358243"/>
                <a:chExt cx="1712853" cy="272346"/>
              </a:xfrm>
            </p:grpSpPr>
            <p:pic>
              <p:nvPicPr>
                <p:cNvPr id="27" name="Gráfico 26" descr="Caixa estrutura de tópicos">
                  <a:extLst>
                    <a:ext uri="{FF2B5EF4-FFF2-40B4-BE49-F238E27FC236}">
                      <a16:creationId xmlns:a16="http://schemas.microsoft.com/office/drawing/2014/main" id="{94DEACB2-8FC1-722A-5135-983E5CD359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77268" y="3381019"/>
                  <a:ext cx="243273" cy="243272"/>
                </a:xfrm>
                <a:prstGeom prst="rect">
                  <a:avLst/>
                </a:prstGeom>
              </p:spPr>
            </p:pic>
            <p:sp>
              <p:nvSpPr>
                <p:cNvPr id="28" name="Google Shape;204;g109ffa863cd_0_328">
                  <a:extLst>
                    <a:ext uri="{FF2B5EF4-FFF2-40B4-BE49-F238E27FC236}">
                      <a16:creationId xmlns:a16="http://schemas.microsoft.com/office/drawing/2014/main" id="{6890E370-17CD-9C1C-E827-BFE9F727F60D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753049" y="3358243"/>
                  <a:ext cx="1537072" cy="27234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200"/>
                    <a:buFont typeface="Arial"/>
                    <a:buNone/>
                  </a:pPr>
                  <a:r>
                    <a:rPr lang="pt-BR" sz="10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entury Gothic"/>
                      <a:cs typeface="Calibri" panose="020F0502020204030204" pitchFamily="34" charset="0"/>
                      <a:sym typeface="Century Gothic"/>
                    </a:rPr>
                    <a:t>zapzap-ARRUMAAI.zip</a:t>
                  </a:r>
                  <a:endParaRPr lang="en-US" sz="1000" b="1" i="0" u="none" strike="noStrike" cap="none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endParaRPr>
                </a:p>
              </p:txBody>
            </p:sp>
          </p:grpSp>
        </p:grpSp>
        <p:pic>
          <p:nvPicPr>
            <p:cNvPr id="31" name="Gráfico 30" descr="Caixa estrutura de tópicos">
              <a:extLst>
                <a:ext uri="{FF2B5EF4-FFF2-40B4-BE49-F238E27FC236}">
                  <a16:creationId xmlns:a16="http://schemas.microsoft.com/office/drawing/2014/main" id="{21E688F9-C139-B38D-C165-27A11C86521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77268" y="3611096"/>
              <a:ext cx="243273" cy="243272"/>
            </a:xfrm>
            <a:prstGeom prst="rect">
              <a:avLst/>
            </a:prstGeom>
          </p:spPr>
        </p:pic>
        <p:sp>
          <p:nvSpPr>
            <p:cNvPr id="33" name="Google Shape;204;g109ffa863cd_0_328">
              <a:extLst>
                <a:ext uri="{FF2B5EF4-FFF2-40B4-BE49-F238E27FC236}">
                  <a16:creationId xmlns:a16="http://schemas.microsoft.com/office/drawing/2014/main" id="{3CD8D65C-7643-9620-C628-89BF2B6AA2B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173244" y="3736565"/>
              <a:ext cx="299481" cy="150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1000" b="1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rPr>
                <a:t>...</a:t>
              </a:r>
              <a:endParaRPr lang="en-US" sz="1000" b="1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endParaRPr>
            </a:p>
          </p:txBody>
        </p:sp>
        <p:sp>
          <p:nvSpPr>
            <p:cNvPr id="34" name="Retângulo: Cantos Arredondados 33">
              <a:extLst>
                <a:ext uri="{FF2B5EF4-FFF2-40B4-BE49-F238E27FC236}">
                  <a16:creationId xmlns:a16="http://schemas.microsoft.com/office/drawing/2014/main" id="{B4FBE4B6-3DD2-A90F-DB6F-6FABAEA84EC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5400000">
              <a:off x="3047412" y="3158753"/>
              <a:ext cx="108000" cy="27718"/>
            </a:xfrm>
            <a:prstGeom prst="round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0482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1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2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2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FF9EC3E-4C5A-3A8F-09EE-CF22A0C4E1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964" y="2534172"/>
            <a:ext cx="3182388" cy="220084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379712E-C276-8705-DB3C-16BAA447C13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708505" y="2535345"/>
            <a:ext cx="4598495" cy="2200847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 dirty="0"/>
              <a:t>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07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204;g109ffa863cd_0_328">
            <a:extLst>
              <a:ext uri="{FF2B5EF4-FFF2-40B4-BE49-F238E27FC236}">
                <a16:creationId xmlns:a16="http://schemas.microsoft.com/office/drawing/2014/main" id="{09C02DC2-2EF6-CE61-489A-2287555B77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3717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Sistemas de Controle de Versão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54" name="Google Shape;163;g109ffa863cd_0_0">
            <a:extLst>
              <a:ext uri="{FF2B5EF4-FFF2-40B4-BE49-F238E27FC236}">
                <a16:creationId xmlns:a16="http://schemas.microsoft.com/office/drawing/2014/main" id="{4D946554-B487-6F3E-A783-2623020FF9B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Registra o histórico de atualizações de um arquivo;</a:t>
            </a:r>
          </a:p>
        </p:txBody>
      </p:sp>
      <p:sp>
        <p:nvSpPr>
          <p:cNvPr id="1027" name="Google Shape;163;g109ffa863cd_0_0">
            <a:extLst>
              <a:ext uri="{FF2B5EF4-FFF2-40B4-BE49-F238E27FC236}">
                <a16:creationId xmlns:a16="http://schemas.microsoft.com/office/drawing/2014/main" id="{AE4E12B0-DA65-5E18-099A-1C30FAE5052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712972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Organização, controle e segurança.</a:t>
            </a:r>
          </a:p>
        </p:txBody>
      </p:sp>
      <p:sp>
        <p:nvSpPr>
          <p:cNvPr id="1029" name="Google Shape;163;g109ffa863cd_0_0">
            <a:extLst>
              <a:ext uri="{FF2B5EF4-FFF2-40B4-BE49-F238E27FC236}">
                <a16:creationId xmlns:a16="http://schemas.microsoft.com/office/drawing/2014/main" id="{0FDE01C8-80EE-3AE7-A3F9-01724A9456B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 quais foram as alterações, a data, autor, etc.;</a:t>
            </a:r>
          </a:p>
        </p:txBody>
      </p:sp>
      <p:sp>
        <p:nvSpPr>
          <p:cNvPr id="1039" name="CaixaDeTexto 1038">
            <a:extLst>
              <a:ext uri="{FF2B5EF4-FFF2-40B4-BE49-F238E27FC236}">
                <a16:creationId xmlns:a16="http://schemas.microsoft.com/office/drawing/2014/main" id="{E4D34D2C-E880-E1E3-1399-9C01F66B4EF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0379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Controlam as versões de um arquivo ao longo do tempo.</a:t>
            </a:r>
          </a:p>
        </p:txBody>
      </p:sp>
      <p:grpSp>
        <p:nvGrpSpPr>
          <p:cNvPr id="1049" name="Agrupar 1048">
            <a:extLst>
              <a:ext uri="{FF2B5EF4-FFF2-40B4-BE49-F238E27FC236}">
                <a16:creationId xmlns:a16="http://schemas.microsoft.com/office/drawing/2014/main" id="{E222A997-C590-50F3-5162-19EC0897CAC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1124" y="3213586"/>
            <a:chExt cx="576000" cy="576266"/>
          </a:xfrm>
        </p:grpSpPr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1143CFFC-16A6-D88B-7A29-03B6B11074B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1124" y="3213586"/>
              <a:ext cx="576000" cy="576266"/>
              <a:chOff x="719137" y="2581598"/>
              <a:chExt cx="576000" cy="576266"/>
            </a:xfrm>
          </p:grpSpPr>
          <p:sp>
            <p:nvSpPr>
              <p:cNvPr id="52" name="Google Shape;579;p49">
                <a:extLst>
                  <a:ext uri="{FF2B5EF4-FFF2-40B4-BE49-F238E27FC236}">
                    <a16:creationId xmlns:a16="http://schemas.microsoft.com/office/drawing/2014/main" id="{ABC6C035-FCE4-72F0-B2C6-8F48D1C941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Retângulo 52">
                <a:extLst>
                  <a:ext uri="{FF2B5EF4-FFF2-40B4-BE49-F238E27FC236}">
                    <a16:creationId xmlns:a16="http://schemas.microsoft.com/office/drawing/2014/main" id="{E189B662-A540-C0E2-8C86-CBB1FD7C176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48" name="Gráfico 1047" descr="Área de Transferência com preenchimento sólido">
              <a:extLst>
                <a:ext uri="{FF2B5EF4-FFF2-40B4-BE49-F238E27FC236}">
                  <a16:creationId xmlns:a16="http://schemas.microsoft.com/office/drawing/2014/main" id="{8239A35C-6CD1-F9F4-DFEF-14035052417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84927" y="3273246"/>
              <a:ext cx="449651" cy="449651"/>
            </a:xfrm>
            <a:prstGeom prst="rect">
              <a:avLst/>
            </a:prstGeom>
          </p:spPr>
        </p:pic>
      </p:grpSp>
      <p:grpSp>
        <p:nvGrpSpPr>
          <p:cNvPr id="1052" name="Agrupar 1051">
            <a:extLst>
              <a:ext uri="{FF2B5EF4-FFF2-40B4-BE49-F238E27FC236}">
                <a16:creationId xmlns:a16="http://schemas.microsoft.com/office/drawing/2014/main" id="{DBB1E5F2-42FE-F2EB-B1B1-348B68BAF82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1024" name="Google Shape;579;p49">
              <a:extLst>
                <a:ext uri="{FF2B5EF4-FFF2-40B4-BE49-F238E27FC236}">
                  <a16:creationId xmlns:a16="http://schemas.microsoft.com/office/drawing/2014/main" id="{3F36ABC5-ED2B-117A-7486-2EEFDA7022C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051" name="Gráfico 1050" descr="Lista de Verificação com preenchimento sólido">
              <a:extLst>
                <a:ext uri="{FF2B5EF4-FFF2-40B4-BE49-F238E27FC236}">
                  <a16:creationId xmlns:a16="http://schemas.microsoft.com/office/drawing/2014/main" id="{67566ADF-676F-394A-E995-6AEAE3B42FD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9503" y="4042237"/>
              <a:ext cx="450000" cy="450000"/>
            </a:xfrm>
            <a:prstGeom prst="rect">
              <a:avLst/>
            </a:prstGeom>
          </p:spPr>
        </p:pic>
      </p:grpSp>
      <p:grpSp>
        <p:nvGrpSpPr>
          <p:cNvPr id="1057" name="Agrupar 1056">
            <a:extLst>
              <a:ext uri="{FF2B5EF4-FFF2-40B4-BE49-F238E27FC236}">
                <a16:creationId xmlns:a16="http://schemas.microsoft.com/office/drawing/2014/main" id="{BB09E27D-6AEF-BA6D-1420-FCA85CEB42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452767"/>
            <a:ext cx="576000" cy="576266"/>
            <a:chOff x="727132" y="2452767"/>
            <a:chExt cx="576000" cy="576266"/>
          </a:xfrm>
        </p:grpSpPr>
        <p:sp>
          <p:nvSpPr>
            <p:cNvPr id="61" name="Google Shape;579;p49">
              <a:extLst>
                <a:ext uri="{FF2B5EF4-FFF2-40B4-BE49-F238E27FC236}">
                  <a16:creationId xmlns:a16="http://schemas.microsoft.com/office/drawing/2014/main" id="{54671F0C-8A65-D91A-8659-35A248A288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056" name="Gráfico 1055" descr="Repetir estrutura de tópicos">
              <a:extLst>
                <a:ext uri="{FF2B5EF4-FFF2-40B4-BE49-F238E27FC236}">
                  <a16:creationId xmlns:a16="http://schemas.microsoft.com/office/drawing/2014/main" id="{21C1BCFD-08C5-76DF-BEAB-D9FE696B7D7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67466" y="2491221"/>
              <a:ext cx="504000" cy="50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9709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 descr="Seta: curva ligeira com preenchimento sólido">
            <a:extLst>
              <a:ext uri="{FF2B5EF4-FFF2-40B4-BE49-F238E27FC236}">
                <a16:creationId xmlns:a16="http://schemas.microsoft.com/office/drawing/2014/main" id="{D042CEA3-306B-F5B8-DE97-AB3A8DD4ED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00000">
            <a:off x="4568729" y="4134653"/>
            <a:ext cx="647959" cy="487380"/>
          </a:xfrm>
          <a:prstGeom prst="rect">
            <a:avLst/>
          </a:prstGeom>
        </p:spPr>
      </p:pic>
      <p:sp>
        <p:nvSpPr>
          <p:cNvPr id="33" name="Google Shape;163;g109ffa863cd_0_0">
            <a:extLst>
              <a:ext uri="{FF2B5EF4-FFF2-40B4-BE49-F238E27FC236}">
                <a16:creationId xmlns:a16="http://schemas.microsoft.com/office/drawing/2014/main" id="{CE5EDCEA-844F-2523-FFD1-F44CA186FA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63296" y="3141708"/>
            <a:ext cx="3320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VCS Centralizado (CVCS)</a:t>
            </a:r>
          </a:p>
        </p:txBody>
      </p:sp>
      <p:sp>
        <p:nvSpPr>
          <p:cNvPr id="34" name="Google Shape;163;g109ffa863cd_0_0">
            <a:extLst>
              <a:ext uri="{FF2B5EF4-FFF2-40B4-BE49-F238E27FC236}">
                <a16:creationId xmlns:a16="http://schemas.microsoft.com/office/drawing/2014/main" id="{90AB859A-B460-BFDB-0613-91CD626DE3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536" y="3290084"/>
            <a:ext cx="329640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en-US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Ex.: CVS, Subversion.</a:t>
            </a:r>
            <a:endParaRPr lang="en-US" sz="2200" i="0" u="none" strike="noStrike" cap="none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7" name="Google Shape;204;g109ffa863cd_0_328">
            <a:extLst>
              <a:ext uri="{FF2B5EF4-FFF2-40B4-BE49-F238E27FC236}">
                <a16:creationId xmlns:a16="http://schemas.microsoft.com/office/drawing/2014/main" id="{5152F00E-DA48-5B18-1EF6-20EF4CA6E28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17551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204;g109ffa863cd_0_328">
            <a:extLst>
              <a:ext uri="{FF2B5EF4-FFF2-40B4-BE49-F238E27FC236}">
                <a16:creationId xmlns:a16="http://schemas.microsoft.com/office/drawing/2014/main" id="{E07D6F01-35A3-2961-8A28-34BFAD5F49A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786868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Sistemas de Controle de Versão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56B76C2E-C7D8-498A-3E3A-82510A19D64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29740"/>
            <a:ext cx="576000" cy="576266"/>
            <a:chOff x="719136" y="4042731"/>
            <a:chExt cx="576000" cy="576266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E4A7BDB4-2A45-D1B6-8B13-A4806AC5F82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6" y="4042731"/>
              <a:ext cx="576000" cy="576266"/>
              <a:chOff x="719137" y="2581598"/>
              <a:chExt cx="576000" cy="576266"/>
            </a:xfrm>
          </p:grpSpPr>
          <p:sp>
            <p:nvSpPr>
              <p:cNvPr id="19" name="Google Shape;579;p49">
                <a:extLst>
                  <a:ext uri="{FF2B5EF4-FFF2-40B4-BE49-F238E27FC236}">
                    <a16:creationId xmlns:a16="http://schemas.microsoft.com/office/drawing/2014/main" id="{9D996F86-D3A6-E2EA-BF2A-F1FA4203124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D9D7EEBB-D153-1368-D0CF-19ACBE125F4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4" name="Gráfico 13" descr="Laptop com preenchimento sólido">
              <a:extLst>
                <a:ext uri="{FF2B5EF4-FFF2-40B4-BE49-F238E27FC236}">
                  <a16:creationId xmlns:a16="http://schemas.microsoft.com/office/drawing/2014/main" id="{867C46F3-559C-CE92-BBB3-31213148BEB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59296" y="4066769"/>
              <a:ext cx="504000" cy="504000"/>
            </a:xfrm>
            <a:prstGeom prst="rect">
              <a:avLst/>
            </a:prstGeom>
          </p:spPr>
        </p:pic>
        <p:grpSp>
          <p:nvGrpSpPr>
            <p:cNvPr id="15" name="Agrupar 14">
              <a:extLst>
                <a:ext uri="{FF2B5EF4-FFF2-40B4-BE49-F238E27FC236}">
                  <a16:creationId xmlns:a16="http://schemas.microsoft.com/office/drawing/2014/main" id="{F0069F2B-316B-9BF3-E96C-AC1E9D9FBD8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4790" y="4176888"/>
              <a:ext cx="239978" cy="239978"/>
              <a:chOff x="775217" y="4081057"/>
              <a:chExt cx="504000" cy="504000"/>
            </a:xfrm>
          </p:grpSpPr>
          <p:pic>
            <p:nvPicPr>
              <p:cNvPr id="17" name="Gráfico 16" descr="Compartilhar com preenchimento sólido">
                <a:extLst>
                  <a:ext uri="{FF2B5EF4-FFF2-40B4-BE49-F238E27FC236}">
                    <a16:creationId xmlns:a16="http://schemas.microsoft.com/office/drawing/2014/main" id="{1736A55E-4861-368A-D097-A67D1F8A2959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5400000">
                <a:off x="775217" y="4081057"/>
                <a:ext cx="504000" cy="504000"/>
              </a:xfrm>
              <a:prstGeom prst="rect">
                <a:avLst/>
              </a:prstGeom>
            </p:spPr>
          </p:pic>
          <p:sp>
            <p:nvSpPr>
              <p:cNvPr id="18" name="Elipse 17">
                <a:extLst>
                  <a:ext uri="{FF2B5EF4-FFF2-40B4-BE49-F238E27FC236}">
                    <a16:creationId xmlns:a16="http://schemas.microsoft.com/office/drawing/2014/main" id="{BAFE37A5-B1B8-B459-1BEB-EAFE5FE5C0A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8491" y="4195937"/>
                <a:ext cx="85001" cy="90152"/>
              </a:xfrm>
              <a:prstGeom prst="ellipse">
                <a:avLst/>
              </a:prstGeom>
              <a:solidFill>
                <a:srgbClr val="EA4E60"/>
              </a:solidFill>
              <a:ln>
                <a:solidFill>
                  <a:srgbClr val="EA4E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5963A9B5-2BB1-8985-AB24-5AC99A7669A7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990995" y="4352569"/>
              <a:ext cx="39600" cy="0"/>
            </a:xfrm>
            <a:prstGeom prst="line">
              <a:avLst/>
            </a:prstGeom>
            <a:ln w="9525">
              <a:solidFill>
                <a:srgbClr val="EA4E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E0583780-3774-C697-648F-AA547EDD8A3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084905"/>
            <a:ext cx="576000" cy="576266"/>
            <a:chOff x="719138" y="3324589"/>
            <a:chExt cx="576000" cy="576266"/>
          </a:xfrm>
        </p:grpSpPr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B9C6DCC7-3CB3-E99B-F4A1-03A5F495D42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8" y="3324589"/>
              <a:ext cx="576000" cy="576266"/>
              <a:chOff x="719137" y="2581598"/>
              <a:chExt cx="576000" cy="576266"/>
            </a:xfrm>
          </p:grpSpPr>
          <p:sp>
            <p:nvSpPr>
              <p:cNvPr id="27" name="Google Shape;579;p49">
                <a:extLst>
                  <a:ext uri="{FF2B5EF4-FFF2-40B4-BE49-F238E27FC236}">
                    <a16:creationId xmlns:a16="http://schemas.microsoft.com/office/drawing/2014/main" id="{FC01AF17-E67B-5EDF-85A8-0ECC80BF28C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77DA558C-DFEF-AC00-967D-9993017334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3" name="Gráfico 22" descr="Laptop com preenchimento sólido">
              <a:extLst>
                <a:ext uri="{FF2B5EF4-FFF2-40B4-BE49-F238E27FC236}">
                  <a16:creationId xmlns:a16="http://schemas.microsoft.com/office/drawing/2014/main" id="{1537818C-40AA-96DC-77DB-929937433B0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59298" y="3348627"/>
              <a:ext cx="504000" cy="504000"/>
            </a:xfrm>
            <a:prstGeom prst="rect">
              <a:avLst/>
            </a:prstGeom>
          </p:spPr>
        </p:pic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93BB3D1D-7CB8-EF8A-81B6-8E7BEA639DD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9630" y="3458746"/>
              <a:ext cx="239978" cy="239978"/>
              <a:chOff x="775217" y="4081057"/>
              <a:chExt cx="504000" cy="504000"/>
            </a:xfrm>
          </p:grpSpPr>
          <p:pic>
            <p:nvPicPr>
              <p:cNvPr id="25" name="Gráfico 24" descr="Compartilhar com preenchimento sólido">
                <a:extLst>
                  <a:ext uri="{FF2B5EF4-FFF2-40B4-BE49-F238E27FC236}">
                    <a16:creationId xmlns:a16="http://schemas.microsoft.com/office/drawing/2014/main" id="{DCF8DA32-971C-362E-F8B4-EFA1B7D7906D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5400000">
                <a:off x="775217" y="4081057"/>
                <a:ext cx="504000" cy="504000"/>
              </a:xfrm>
              <a:prstGeom prst="rect">
                <a:avLst/>
              </a:prstGeom>
            </p:spPr>
          </p:pic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F4A1196C-D453-9B60-7ADC-48EE641222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8491" y="4195937"/>
                <a:ext cx="85001" cy="90152"/>
              </a:xfrm>
              <a:prstGeom prst="ellipse">
                <a:avLst/>
              </a:prstGeom>
              <a:solidFill>
                <a:srgbClr val="EA4E60"/>
              </a:solidFill>
              <a:ln>
                <a:solidFill>
                  <a:srgbClr val="EA4E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61C618C-9A57-6B52-BB92-C7B36CBBAE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6178" y="2297329"/>
            <a:ext cx="786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Dentre os Sistemas de Controle de Versão (VCS), temos: 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A87974-2644-CEB0-0AC9-724E805A6A1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371385" y="3223648"/>
            <a:ext cx="1516809" cy="437523"/>
            <a:chOff x="5511248" y="3272054"/>
            <a:chExt cx="1516809" cy="437523"/>
          </a:xfrm>
        </p:grpSpPr>
        <p:pic>
          <p:nvPicPr>
            <p:cNvPr id="1026" name="Picture 2" descr="Apache Subversion - Wikipedia">
              <a:extLst>
                <a:ext uri="{FF2B5EF4-FFF2-40B4-BE49-F238E27FC236}">
                  <a16:creationId xmlns:a16="http://schemas.microsoft.com/office/drawing/2014/main" id="{73A8B584-E9DC-2240-4E35-900FCD93BD1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656" y="3272054"/>
              <a:ext cx="500401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45028738-3C4F-B5BB-A845-1D4194B594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11248" y="3277577"/>
              <a:ext cx="787692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DD78BF7E-B0E8-089C-8E71-C244A9261E4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421753" y="4027854"/>
            <a:ext cx="1426323" cy="540000"/>
            <a:chOff x="5561616" y="4052196"/>
            <a:chExt cx="1426323" cy="540000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0B90C2C-6475-91F1-D1E3-F6B5431F139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7772" y="4052196"/>
              <a:ext cx="420167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Git - Logo Downloads">
              <a:extLst>
                <a:ext uri="{FF2B5EF4-FFF2-40B4-BE49-F238E27FC236}">
                  <a16:creationId xmlns:a16="http://schemas.microsoft.com/office/drawing/2014/main" id="{9C4FC53F-B4DB-AF87-94D0-7DEBE776C50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1616" y="4171249"/>
              <a:ext cx="775895" cy="3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4" name="Gráfico 1043" descr="Seta: curva ligeira com preenchimento sólido">
            <a:extLst>
              <a:ext uri="{FF2B5EF4-FFF2-40B4-BE49-F238E27FC236}">
                <a16:creationId xmlns:a16="http://schemas.microsoft.com/office/drawing/2014/main" id="{23CF290B-3C51-24BF-89F0-6A0EDCE644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00000">
            <a:off x="4555858" y="3331409"/>
            <a:ext cx="647959" cy="487380"/>
          </a:xfrm>
          <a:prstGeom prst="rect">
            <a:avLst/>
          </a:prstGeom>
        </p:spPr>
      </p:pic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253DC0C1-7AE9-ED92-AD6A-06FC62F9C33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63296" y="4002553"/>
            <a:ext cx="3320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VCS Distribuído (DVCS)</a:t>
            </a:r>
          </a:p>
        </p:txBody>
      </p: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DCC2D64B-75AB-F28A-A2CD-69649642FB0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536" y="4150929"/>
            <a:ext cx="329640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en-US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Ex.: Git, Mercurial.</a:t>
            </a:r>
          </a:p>
        </p:txBody>
      </p:sp>
    </p:spTree>
    <p:extLst>
      <p:ext uri="{BB962C8B-B14F-4D97-AF65-F5344CB8AC3E}">
        <p14:creationId xmlns:p14="http://schemas.microsoft.com/office/powerpoint/2010/main" val="210838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69136E-6 L 0.00018 -0.04074 " pathEditMode="relative" rAng="0" ptsTypes="AA">
                                      <p:cBhvr>
                                        <p:cTn id="6" dur="6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5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35802E-6 L 0.00018 -0.04074 " pathEditMode="relative" rAng="0" ptsTypes="AA">
                                      <p:cBhvr>
                                        <p:cTn id="22" dur="6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204;g109ffa863cd_0_328">
            <a:extLst>
              <a:ext uri="{FF2B5EF4-FFF2-40B4-BE49-F238E27FC236}">
                <a16:creationId xmlns:a16="http://schemas.microsoft.com/office/drawing/2014/main" id="{3E0725AE-EBFF-1B8D-0F47-EE477C55F8D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Centralizado (CVCS)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AE14F9EB-E838-343D-88B0-11E74FF055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88795" y="1652116"/>
            <a:ext cx="1841096" cy="2880000"/>
            <a:chOff x="2266074" y="1708150"/>
            <a:chExt cx="1841096" cy="2880000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7FFE6A1-4253-C541-B53D-0E487F036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07170" y="1708150"/>
              <a:ext cx="1800000" cy="2880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4" name="Agrupar 253">
              <a:extLst>
                <a:ext uri="{FF2B5EF4-FFF2-40B4-BE49-F238E27FC236}">
                  <a16:creationId xmlns:a16="http://schemas.microsoft.com/office/drawing/2014/main" id="{74EBD3CD-EA0E-993C-30EF-879721CD1C4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266074" y="1802931"/>
              <a:ext cx="1811193" cy="894996"/>
              <a:chOff x="2266074" y="1802931"/>
              <a:chExt cx="1811193" cy="894996"/>
            </a:xfrm>
          </p:grpSpPr>
          <p:pic>
            <p:nvPicPr>
              <p:cNvPr id="12" name="Gráfico 11" descr="Computador com preenchimento sólido">
                <a:extLst>
                  <a:ext uri="{FF2B5EF4-FFF2-40B4-BE49-F238E27FC236}">
                    <a16:creationId xmlns:a16="http://schemas.microsoft.com/office/drawing/2014/main" id="{8D4AB22C-02EB-182E-FF8B-2382AF0721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64854" t="18269" b="18693"/>
              <a:stretch/>
            </p:blipFill>
            <p:spPr>
              <a:xfrm>
                <a:off x="3054500" y="1802931"/>
                <a:ext cx="327725" cy="587829"/>
              </a:xfrm>
              <a:prstGeom prst="rect">
                <a:avLst/>
              </a:prstGeom>
            </p:spPr>
          </p:pic>
          <p:sp>
            <p:nvSpPr>
              <p:cNvPr id="27" name="Google Shape;163;g109ffa863cd_0_0">
                <a:extLst>
                  <a:ext uri="{FF2B5EF4-FFF2-40B4-BE49-F238E27FC236}">
                    <a16:creationId xmlns:a16="http://schemas.microsoft.com/office/drawing/2014/main" id="{B6AACF3D-AE86-BC75-08C4-ED2D8E542A7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66074" y="2403963"/>
                <a:ext cx="1811193" cy="2939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76200"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0A24"/>
                  </a:buClr>
                  <a:buSzPts val="2400"/>
                </a:pPr>
                <a:r>
                  <a:rPr lang="en-US" sz="1600" b="1" dirty="0" err="1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Servidor</a:t>
                </a:r>
                <a:r>
                  <a:rPr lang="en-US" sz="1600" b="1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 Central</a:t>
                </a:r>
                <a:endParaRPr lang="en-US" sz="1600" b="1" i="0" u="none" strike="noStrike" cap="none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44" name="Agrupar 243">
            <a:extLst>
              <a:ext uri="{FF2B5EF4-FFF2-40B4-BE49-F238E27FC236}">
                <a16:creationId xmlns:a16="http://schemas.microsoft.com/office/drawing/2014/main" id="{DBF413C8-F045-EC59-FF8D-EDE08800761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888505" y="2550074"/>
            <a:ext cx="1260000" cy="1296000"/>
            <a:chOff x="875496" y="3367476"/>
            <a:chExt cx="1260000" cy="1296000"/>
          </a:xfrm>
        </p:grpSpPr>
        <p:sp>
          <p:nvSpPr>
            <p:cNvPr id="196" name="Retângulo 195">
              <a:extLst>
                <a:ext uri="{FF2B5EF4-FFF2-40B4-BE49-F238E27FC236}">
                  <a16:creationId xmlns:a16="http://schemas.microsoft.com/office/drawing/2014/main" id="{355D22DD-B0CE-A84D-D10B-79DB24D1D1D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3367476"/>
              <a:ext cx="126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Gráfico 40" descr="Programador com preenchimento sólido">
              <a:extLst>
                <a:ext uri="{FF2B5EF4-FFF2-40B4-BE49-F238E27FC236}">
                  <a16:creationId xmlns:a16="http://schemas.microsoft.com/office/drawing/2014/main" id="{1B8C8B96-DA85-F000-D2AE-7E48295B561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37094" y="3454993"/>
              <a:ext cx="724069" cy="724069"/>
            </a:xfrm>
            <a:prstGeom prst="rect">
              <a:avLst/>
            </a:prstGeom>
          </p:spPr>
        </p:pic>
        <p:sp>
          <p:nvSpPr>
            <p:cNvPr id="235" name="Fluxograma: Terminação 234">
              <a:extLst>
                <a:ext uri="{FF2B5EF4-FFF2-40B4-BE49-F238E27FC236}">
                  <a16:creationId xmlns:a16="http://schemas.microsoft.com/office/drawing/2014/main" id="{1560C9B4-0FCF-3701-89A9-35563F223A3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88014" y="4229540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grpSp>
        <p:nvGrpSpPr>
          <p:cNvPr id="245" name="Agrupar 244">
            <a:extLst>
              <a:ext uri="{FF2B5EF4-FFF2-40B4-BE49-F238E27FC236}">
                <a16:creationId xmlns:a16="http://schemas.microsoft.com/office/drawing/2014/main" id="{71F3A163-E05E-8721-A806-3AED6E575D8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995495" y="2550074"/>
            <a:ext cx="1260000" cy="1296000"/>
            <a:chOff x="875496" y="1708695"/>
            <a:chExt cx="1260000" cy="1296000"/>
          </a:xfrm>
        </p:grpSpPr>
        <p:sp>
          <p:nvSpPr>
            <p:cNvPr id="241" name="Retângulo 240">
              <a:extLst>
                <a:ext uri="{FF2B5EF4-FFF2-40B4-BE49-F238E27FC236}">
                  <a16:creationId xmlns:a16="http://schemas.microsoft.com/office/drawing/2014/main" id="{8CE54D3E-C9C3-E585-0A02-7C73BC48BE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1708695"/>
              <a:ext cx="126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Gráfico 4" descr="Programadora com preenchimento sólido">
              <a:extLst>
                <a:ext uri="{FF2B5EF4-FFF2-40B4-BE49-F238E27FC236}">
                  <a16:creationId xmlns:a16="http://schemas.microsoft.com/office/drawing/2014/main" id="{5A6F9268-CD0D-0949-9A43-CCBBB2F6933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37094" y="1802931"/>
              <a:ext cx="724069" cy="724069"/>
            </a:xfrm>
            <a:prstGeom prst="rect">
              <a:avLst/>
            </a:prstGeom>
          </p:spPr>
        </p:pic>
        <p:sp>
          <p:nvSpPr>
            <p:cNvPr id="243" name="Fluxograma: Terminação 242">
              <a:extLst>
                <a:ext uri="{FF2B5EF4-FFF2-40B4-BE49-F238E27FC236}">
                  <a16:creationId xmlns:a16="http://schemas.microsoft.com/office/drawing/2014/main" id="{A211D4EA-6A4C-7974-E09B-37205E694C2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88014" y="2570759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53F2B223-6177-A5EC-6A04-13B5F53A067D}"/>
              </a:ext>
            </a:extLst>
          </p:cNvPr>
          <p:cNvCxnSpPr>
            <a:cxnSpLocks noGrp="1" noRot="1" noMove="1" noResize="1" noEditPoints="1" noAdjustHandles="1" noChangeArrowheads="1" noChangeShapeType="1"/>
            <a:stCxn id="211" idx="3"/>
            <a:endCxn id="235" idx="1"/>
          </p:cNvCxnSpPr>
          <p:nvPr/>
        </p:nvCxnSpPr>
        <p:spPr>
          <a:xfrm>
            <a:off x="5285891" y="3569313"/>
            <a:ext cx="715132" cy="48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E43EFCC-C3BC-625B-8368-8566CDFD2E75}"/>
              </a:ext>
            </a:extLst>
          </p:cNvPr>
          <p:cNvCxnSpPr>
            <a:cxnSpLocks noGrp="1" noRot="1" noMove="1" noResize="1" noEditPoints="1" noAdjustHandles="1" noChangeArrowheads="1" noChangeShapeType="1"/>
            <a:stCxn id="211" idx="1"/>
            <a:endCxn id="243" idx="3"/>
          </p:cNvCxnSpPr>
          <p:nvPr/>
        </p:nvCxnSpPr>
        <p:spPr>
          <a:xfrm flipH="1">
            <a:off x="3135126" y="3569313"/>
            <a:ext cx="638765" cy="48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3" name="Agrupar 252">
            <a:extLst>
              <a:ext uri="{FF2B5EF4-FFF2-40B4-BE49-F238E27FC236}">
                <a16:creationId xmlns:a16="http://schemas.microsoft.com/office/drawing/2014/main" id="{7426EE60-996D-98A4-EFEB-5386F0D3460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891" y="2687267"/>
            <a:ext cx="1512000" cy="1764091"/>
            <a:chOff x="2607528" y="2743301"/>
            <a:chExt cx="1512000" cy="1764091"/>
          </a:xfrm>
        </p:grpSpPr>
        <p:sp>
          <p:nvSpPr>
            <p:cNvPr id="211" name="Retângulo 210">
              <a:extLst>
                <a:ext uri="{FF2B5EF4-FFF2-40B4-BE49-F238E27FC236}">
                  <a16:creationId xmlns:a16="http://schemas.microsoft.com/office/drawing/2014/main" id="{95F0988E-369F-2EA3-237F-79B147B108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07528" y="2743301"/>
              <a:ext cx="1512000" cy="17640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970F296F-936B-C1CB-0A67-4D25094DF8C0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5" idx="2"/>
              <a:endCxn id="18" idx="0"/>
            </p:cNvCxnSpPr>
            <p:nvPr/>
          </p:nvCxnSpPr>
          <p:spPr>
            <a:xfrm flipV="1">
              <a:off x="3361658" y="3188891"/>
              <a:ext cx="0" cy="1195986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AF61B223-E601-5F9C-27E3-27BEC34900F7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848101" y="3188891"/>
              <a:ext cx="1027113" cy="1195986"/>
              <a:chOff x="915020" y="3385906"/>
              <a:chExt cx="1152000" cy="1223118"/>
            </a:xfrm>
          </p:grpSpPr>
          <p:sp>
            <p:nvSpPr>
              <p:cNvPr id="18" name="Fluxograma: Terminação 17">
                <a:extLst>
                  <a:ext uri="{FF2B5EF4-FFF2-40B4-BE49-F238E27FC236}">
                    <a16:creationId xmlns:a16="http://schemas.microsoft.com/office/drawing/2014/main" id="{BF265840-72E4-CD7B-20B7-C58F5DD674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3385906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3</a:t>
                </a:r>
              </a:p>
            </p:txBody>
          </p:sp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4C7CFD9C-54C3-CC30-A103-7120D54B17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3831790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2</a:t>
                </a:r>
              </a:p>
            </p:txBody>
          </p:sp>
          <p:sp>
            <p:nvSpPr>
              <p:cNvPr id="25" name="Fluxograma: Terminação 24">
                <a:extLst>
                  <a:ext uri="{FF2B5EF4-FFF2-40B4-BE49-F238E27FC236}">
                    <a16:creationId xmlns:a16="http://schemas.microsoft.com/office/drawing/2014/main" id="{AFCC3E0B-8F5C-E7DD-807A-EAB724C9CAF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4277674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1</a:t>
                </a:r>
              </a:p>
            </p:txBody>
          </p:sp>
        </p:grpSp>
        <p:sp>
          <p:nvSpPr>
            <p:cNvPr id="247" name="Google Shape;163;g109ffa863cd_0_0">
              <a:extLst>
                <a:ext uri="{FF2B5EF4-FFF2-40B4-BE49-F238E27FC236}">
                  <a16:creationId xmlns:a16="http://schemas.microsoft.com/office/drawing/2014/main" id="{B79B8984-B699-A372-7114-5DB8D34012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29915" y="2819168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8022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Distribuído (DVCS)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45" name="Agrupar 244">
            <a:extLst>
              <a:ext uri="{FF2B5EF4-FFF2-40B4-BE49-F238E27FC236}">
                <a16:creationId xmlns:a16="http://schemas.microsoft.com/office/drawing/2014/main" id="{71F3A163-E05E-8721-A806-3AED6E575D8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171313" y="1648405"/>
            <a:ext cx="1800000" cy="3256544"/>
            <a:chOff x="875496" y="1708695"/>
            <a:chExt cx="1800000" cy="3256544"/>
          </a:xfrm>
        </p:grpSpPr>
        <p:sp>
          <p:nvSpPr>
            <p:cNvPr id="241" name="Retângulo 240">
              <a:extLst>
                <a:ext uri="{FF2B5EF4-FFF2-40B4-BE49-F238E27FC236}">
                  <a16:creationId xmlns:a16="http://schemas.microsoft.com/office/drawing/2014/main" id="{8CE54D3E-C9C3-E585-0A02-7C73BC48BE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1708695"/>
              <a:ext cx="1800000" cy="325654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Gráfico 4" descr="Programadora com preenchimento sólido">
              <a:extLst>
                <a:ext uri="{FF2B5EF4-FFF2-40B4-BE49-F238E27FC236}">
                  <a16:creationId xmlns:a16="http://schemas.microsoft.com/office/drawing/2014/main" id="{5A6F9268-CD0D-0949-9A43-CCBBB2F6933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0988" y="1802931"/>
              <a:ext cx="724069" cy="724069"/>
            </a:xfrm>
            <a:prstGeom prst="rect">
              <a:avLst/>
            </a:prstGeom>
          </p:spPr>
        </p:pic>
        <p:sp>
          <p:nvSpPr>
            <p:cNvPr id="243" name="Fluxograma: Terminação 242">
              <a:extLst>
                <a:ext uri="{FF2B5EF4-FFF2-40B4-BE49-F238E27FC236}">
                  <a16:creationId xmlns:a16="http://schemas.microsoft.com/office/drawing/2014/main" id="{A211D4EA-6A4C-7974-E09B-37205E694C2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274196" y="2570759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75EF9B0E-1D4E-0F1C-EF06-25A455249FA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02107" y="1647840"/>
            <a:ext cx="1829903" cy="2880000"/>
            <a:chOff x="2277267" y="1708150"/>
            <a:chExt cx="1829903" cy="2880000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7FFE6A1-4253-C541-B53D-0E487F036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07170" y="1708150"/>
              <a:ext cx="1800000" cy="2880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4" name="Agrupar 253">
              <a:extLst>
                <a:ext uri="{FF2B5EF4-FFF2-40B4-BE49-F238E27FC236}">
                  <a16:creationId xmlns:a16="http://schemas.microsoft.com/office/drawing/2014/main" id="{74EBD3CD-EA0E-993C-30EF-879721CD1C4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277267" y="1802931"/>
              <a:ext cx="1800000" cy="894996"/>
              <a:chOff x="2277267" y="1802931"/>
              <a:chExt cx="1800000" cy="894996"/>
            </a:xfrm>
          </p:grpSpPr>
          <p:pic>
            <p:nvPicPr>
              <p:cNvPr id="12" name="Gráfico 11" descr="Computador com preenchimento sólido">
                <a:extLst>
                  <a:ext uri="{FF2B5EF4-FFF2-40B4-BE49-F238E27FC236}">
                    <a16:creationId xmlns:a16="http://schemas.microsoft.com/office/drawing/2014/main" id="{8D4AB22C-02EB-182E-FF8B-2382AF0721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64854" t="18269" b="18693"/>
              <a:stretch/>
            </p:blipFill>
            <p:spPr>
              <a:xfrm>
                <a:off x="3054500" y="1802931"/>
                <a:ext cx="327725" cy="587829"/>
              </a:xfrm>
              <a:prstGeom prst="rect">
                <a:avLst/>
              </a:prstGeom>
            </p:spPr>
          </p:pic>
          <p:sp>
            <p:nvSpPr>
              <p:cNvPr id="27" name="Google Shape;163;g109ffa863cd_0_0">
                <a:extLst>
                  <a:ext uri="{FF2B5EF4-FFF2-40B4-BE49-F238E27FC236}">
                    <a16:creationId xmlns:a16="http://schemas.microsoft.com/office/drawing/2014/main" id="{B6AACF3D-AE86-BC75-08C4-ED2D8E542A7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77267" y="2403963"/>
                <a:ext cx="1800000" cy="2939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76200"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0A24"/>
                  </a:buClr>
                  <a:buSzPts val="2400"/>
                </a:pPr>
                <a:r>
                  <a:rPr lang="en-US" sz="1600" b="1" dirty="0" err="1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Servidor</a:t>
                </a:r>
                <a:endParaRPr lang="en-US" sz="1600" b="1" i="0" u="none" strike="noStrike" cap="none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Agrupar 252">
              <a:extLst>
                <a:ext uri="{FF2B5EF4-FFF2-40B4-BE49-F238E27FC236}">
                  <a16:creationId xmlns:a16="http://schemas.microsoft.com/office/drawing/2014/main" id="{7426EE60-996D-98A4-EFEB-5386F0D3460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451170" y="2743301"/>
              <a:ext cx="1512000" cy="1764091"/>
              <a:chOff x="2607528" y="2743301"/>
              <a:chExt cx="1512000" cy="1764091"/>
            </a:xfrm>
          </p:grpSpPr>
          <p:sp>
            <p:nvSpPr>
              <p:cNvPr id="211" name="Retângulo 210">
                <a:extLst>
                  <a:ext uri="{FF2B5EF4-FFF2-40B4-BE49-F238E27FC236}">
                    <a16:creationId xmlns:a16="http://schemas.microsoft.com/office/drawing/2014/main" id="{95F0988E-369F-2EA3-237F-79B147B108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7528" y="2743301"/>
                <a:ext cx="1512000" cy="176409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50" name="Conector reto 49">
                <a:extLst>
                  <a:ext uri="{FF2B5EF4-FFF2-40B4-BE49-F238E27FC236}">
                    <a16:creationId xmlns:a16="http://schemas.microsoft.com/office/drawing/2014/main" id="{970F296F-936B-C1CB-0A67-4D25094DF8C0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  <a:stCxn id="25" idx="2"/>
                <a:endCxn id="18" idx="0"/>
              </p:cNvCxnSpPr>
              <p:nvPr/>
            </p:nvCxnSpPr>
            <p:spPr>
              <a:xfrm flipV="1">
                <a:off x="3361658" y="3188891"/>
                <a:ext cx="0" cy="1195986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Agrupar 12">
                <a:extLst>
                  <a:ext uri="{FF2B5EF4-FFF2-40B4-BE49-F238E27FC236}">
                    <a16:creationId xmlns:a16="http://schemas.microsoft.com/office/drawing/2014/main" id="{AF61B223-E601-5F9C-27E3-27BEC34900F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848101" y="3188891"/>
                <a:ext cx="1027113" cy="1195986"/>
                <a:chOff x="915020" y="3385906"/>
                <a:chExt cx="1152000" cy="1223118"/>
              </a:xfrm>
            </p:grpSpPr>
            <p:sp>
              <p:nvSpPr>
                <p:cNvPr id="18" name="Fluxograma: Terminação 17">
                  <a:extLst>
                    <a:ext uri="{FF2B5EF4-FFF2-40B4-BE49-F238E27FC236}">
                      <a16:creationId xmlns:a16="http://schemas.microsoft.com/office/drawing/2014/main" id="{BF265840-72E4-CD7B-20B7-C58F5DD67491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385906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3</a:t>
                  </a:r>
                </a:p>
              </p:txBody>
            </p:sp>
            <p:sp>
              <p:nvSpPr>
                <p:cNvPr id="24" name="Fluxograma: Terminação 23">
                  <a:extLst>
                    <a:ext uri="{FF2B5EF4-FFF2-40B4-BE49-F238E27FC236}">
                      <a16:creationId xmlns:a16="http://schemas.microsoft.com/office/drawing/2014/main" id="{4C7CFD9C-54C3-CC30-A103-7120D54B17F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831790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2</a:t>
                  </a:r>
                </a:p>
              </p:txBody>
            </p:sp>
            <p:sp>
              <p:nvSpPr>
                <p:cNvPr id="25" name="Fluxograma: Terminação 24">
                  <a:extLst>
                    <a:ext uri="{FF2B5EF4-FFF2-40B4-BE49-F238E27FC236}">
                      <a16:creationId xmlns:a16="http://schemas.microsoft.com/office/drawing/2014/main" id="{AFCC3E0B-8F5C-E7DD-807A-EAB724C9CAF9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4277674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1</a:t>
                  </a:r>
                </a:p>
              </p:txBody>
            </p:sp>
          </p:grpSp>
          <p:sp>
            <p:nvSpPr>
              <p:cNvPr id="247" name="Google Shape;163;g109ffa863cd_0_0">
                <a:extLst>
                  <a:ext uri="{FF2B5EF4-FFF2-40B4-BE49-F238E27FC236}">
                    <a16:creationId xmlns:a16="http://schemas.microsoft.com/office/drawing/2014/main" id="{B79B8984-B699-A372-7114-5DB8D34012E3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9915" y="2819168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</p:grp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6A2BCA92-0151-DB7C-311F-E4B8090A66D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24662" y="2826377"/>
            <a:ext cx="1512000" cy="1963631"/>
            <a:chOff x="872487" y="2886667"/>
            <a:chExt cx="1512000" cy="1963631"/>
          </a:xfrm>
        </p:grpSpPr>
        <p:grpSp>
          <p:nvGrpSpPr>
            <p:cNvPr id="10" name="Agrupar 9">
              <a:extLst>
                <a:ext uri="{FF2B5EF4-FFF2-40B4-BE49-F238E27FC236}">
                  <a16:creationId xmlns:a16="http://schemas.microsoft.com/office/drawing/2014/main" id="{F6F86472-27C3-8560-DD93-1F1FF3CAC85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72487" y="3086207"/>
              <a:ext cx="1512000" cy="1764091"/>
              <a:chOff x="2607528" y="2743301"/>
              <a:chExt cx="1512000" cy="1764091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553E6353-9AED-3B67-0033-7EDC3608E2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7528" y="2743301"/>
                <a:ext cx="1512000" cy="176409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27BCE7C1-745C-480A-9A4C-781CB2EEB85A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  <a:stCxn id="20" idx="2"/>
                <a:endCxn id="17" idx="0"/>
              </p:cNvCxnSpPr>
              <p:nvPr/>
            </p:nvCxnSpPr>
            <p:spPr>
              <a:xfrm flipV="1">
                <a:off x="3361658" y="3219035"/>
                <a:ext cx="0" cy="1195986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Agrupar 14">
                <a:extLst>
                  <a:ext uri="{FF2B5EF4-FFF2-40B4-BE49-F238E27FC236}">
                    <a16:creationId xmlns:a16="http://schemas.microsoft.com/office/drawing/2014/main" id="{153FCDD2-0FC9-8945-0DEE-B4CFE0C1811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848101" y="3219035"/>
                <a:ext cx="1027113" cy="1195986"/>
                <a:chOff x="915020" y="3416734"/>
                <a:chExt cx="1152000" cy="1223118"/>
              </a:xfrm>
            </p:grpSpPr>
            <p:sp>
              <p:nvSpPr>
                <p:cNvPr id="17" name="Fluxograma: Terminação 16">
                  <a:extLst>
                    <a:ext uri="{FF2B5EF4-FFF2-40B4-BE49-F238E27FC236}">
                      <a16:creationId xmlns:a16="http://schemas.microsoft.com/office/drawing/2014/main" id="{088535DA-1838-D215-0479-630924BF6BB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416734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3</a:t>
                  </a:r>
                </a:p>
              </p:txBody>
            </p:sp>
            <p:sp>
              <p:nvSpPr>
                <p:cNvPr id="19" name="Fluxograma: Terminação 18">
                  <a:extLst>
                    <a:ext uri="{FF2B5EF4-FFF2-40B4-BE49-F238E27FC236}">
                      <a16:creationId xmlns:a16="http://schemas.microsoft.com/office/drawing/2014/main" id="{4C545225-2B08-53B4-7153-890BE6E51AF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862618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2</a:t>
                  </a:r>
                </a:p>
              </p:txBody>
            </p:sp>
            <p:sp>
              <p:nvSpPr>
                <p:cNvPr id="20" name="Fluxograma: Terminação 19">
                  <a:extLst>
                    <a:ext uri="{FF2B5EF4-FFF2-40B4-BE49-F238E27FC236}">
                      <a16:creationId xmlns:a16="http://schemas.microsoft.com/office/drawing/2014/main" id="{BBE7BF2A-F74C-4968-C002-F3DACDD2D83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4308502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1</a:t>
                  </a:r>
                </a:p>
              </p:txBody>
            </p:sp>
          </p:grpSp>
          <p:sp>
            <p:nvSpPr>
              <p:cNvPr id="16" name="Google Shape;163;g109ffa863cd_0_0">
                <a:extLst>
                  <a:ext uri="{FF2B5EF4-FFF2-40B4-BE49-F238E27FC236}">
                    <a16:creationId xmlns:a16="http://schemas.microsoft.com/office/drawing/2014/main" id="{CECDD29B-761F-B3A4-9BB5-4760EC6BC0E7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9915" y="2819168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</p:grp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9E90EDA8-3558-B403-A24F-479284B06E0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8487" y="2886667"/>
              <a:ext cx="2908" cy="191448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FDA5005C-4E43-E4CB-84DC-658909F0ECF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103900" y="1644391"/>
            <a:ext cx="1800000" cy="3256544"/>
            <a:chOff x="6103900" y="1654439"/>
            <a:chExt cx="1800000" cy="3256544"/>
          </a:xfrm>
        </p:grpSpPr>
        <p:sp>
          <p:nvSpPr>
            <p:cNvPr id="37" name="Retângulo 36">
              <a:extLst>
                <a:ext uri="{FF2B5EF4-FFF2-40B4-BE49-F238E27FC236}">
                  <a16:creationId xmlns:a16="http://schemas.microsoft.com/office/drawing/2014/main" id="{63676192-355F-C188-F962-5B98AB49499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03900" y="1654439"/>
              <a:ext cx="1800000" cy="325654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35" name="Gráfico 34" descr="Programador com preenchimento sólido">
              <a:extLst>
                <a:ext uri="{FF2B5EF4-FFF2-40B4-BE49-F238E27FC236}">
                  <a16:creationId xmlns:a16="http://schemas.microsoft.com/office/drawing/2014/main" id="{9E89FD22-0E3A-B935-7048-7C34D57A4E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651913" y="1752699"/>
              <a:ext cx="724069" cy="724069"/>
            </a:xfrm>
            <a:prstGeom prst="rect">
              <a:avLst/>
            </a:prstGeom>
          </p:spPr>
        </p:pic>
        <p:sp>
          <p:nvSpPr>
            <p:cNvPr id="39" name="Fluxograma: Terminação 38">
              <a:extLst>
                <a:ext uri="{FF2B5EF4-FFF2-40B4-BE49-F238E27FC236}">
                  <a16:creationId xmlns:a16="http://schemas.microsoft.com/office/drawing/2014/main" id="{1AB00D08-185D-B85C-C7A3-A0097FFAED4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02600" y="2516503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936C90F2-FAA7-D5BC-E674-B5E408A01BC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257249" y="2825319"/>
              <a:ext cx="1512000" cy="1970723"/>
              <a:chOff x="5805074" y="2885609"/>
              <a:chExt cx="1512000" cy="1970723"/>
            </a:xfrm>
          </p:grpSpPr>
          <p:grpSp>
            <p:nvGrpSpPr>
              <p:cNvPr id="40" name="Agrupar 39">
                <a:extLst>
                  <a:ext uri="{FF2B5EF4-FFF2-40B4-BE49-F238E27FC236}">
                    <a16:creationId xmlns:a16="http://schemas.microsoft.com/office/drawing/2014/main" id="{648E723F-E7FD-A4F1-7996-C3972070E3A9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805074" y="3092241"/>
                <a:ext cx="1512000" cy="1764091"/>
                <a:chOff x="2607528" y="2743301"/>
                <a:chExt cx="1512000" cy="1764091"/>
              </a:xfrm>
            </p:grpSpPr>
            <p:sp>
              <p:nvSpPr>
                <p:cNvPr id="42" name="Retângulo 41">
                  <a:extLst>
                    <a:ext uri="{FF2B5EF4-FFF2-40B4-BE49-F238E27FC236}">
                      <a16:creationId xmlns:a16="http://schemas.microsoft.com/office/drawing/2014/main" id="{5904CEFE-0EC9-ECA1-BD9D-FF6ABE47530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607528" y="2743301"/>
                  <a:ext cx="1512000" cy="176409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50000"/>
                    </a:schemeClr>
                  </a:solidFill>
                  <a:prstDash val="solid"/>
                  <a:extLst>
                    <a:ext uri="{C807C97D-BFC1-408E-A445-0C87EB9F89A2}">
                      <ask:lineSketchStyleProps xmlns:ask="http://schemas.microsoft.com/office/drawing/2018/sketchyshapes" sd="2688354499">
                        <a:custGeom>
                          <a:avLst/>
                          <a:gdLst>
                            <a:gd name="connsiteX0" fmla="*/ 0 w 1440000"/>
                            <a:gd name="connsiteY0" fmla="*/ 0 h 2930526"/>
                            <a:gd name="connsiteX1" fmla="*/ 451200 w 1440000"/>
                            <a:gd name="connsiteY1" fmla="*/ 0 h 2930526"/>
                            <a:gd name="connsiteX2" fmla="*/ 888000 w 1440000"/>
                            <a:gd name="connsiteY2" fmla="*/ 0 h 2930526"/>
                            <a:gd name="connsiteX3" fmla="*/ 1440000 w 1440000"/>
                            <a:gd name="connsiteY3" fmla="*/ 0 h 2930526"/>
                            <a:gd name="connsiteX4" fmla="*/ 1440000 w 1440000"/>
                            <a:gd name="connsiteY4" fmla="*/ 615410 h 2930526"/>
                            <a:gd name="connsiteX5" fmla="*/ 1440000 w 1440000"/>
                            <a:gd name="connsiteY5" fmla="*/ 1260126 h 2930526"/>
                            <a:gd name="connsiteX6" fmla="*/ 1440000 w 1440000"/>
                            <a:gd name="connsiteY6" fmla="*/ 1904842 h 2930526"/>
                            <a:gd name="connsiteX7" fmla="*/ 1440000 w 1440000"/>
                            <a:gd name="connsiteY7" fmla="*/ 2930526 h 2930526"/>
                            <a:gd name="connsiteX8" fmla="*/ 988800 w 1440000"/>
                            <a:gd name="connsiteY8" fmla="*/ 2930526 h 2930526"/>
                            <a:gd name="connsiteX9" fmla="*/ 523200 w 1440000"/>
                            <a:gd name="connsiteY9" fmla="*/ 2930526 h 2930526"/>
                            <a:gd name="connsiteX10" fmla="*/ 0 w 1440000"/>
                            <a:gd name="connsiteY10" fmla="*/ 2930526 h 2930526"/>
                            <a:gd name="connsiteX11" fmla="*/ 0 w 1440000"/>
                            <a:gd name="connsiteY11" fmla="*/ 2373726 h 2930526"/>
                            <a:gd name="connsiteX12" fmla="*/ 0 w 1440000"/>
                            <a:gd name="connsiteY12" fmla="*/ 1846231 h 2930526"/>
                            <a:gd name="connsiteX13" fmla="*/ 0 w 1440000"/>
                            <a:gd name="connsiteY13" fmla="*/ 1230821 h 2930526"/>
                            <a:gd name="connsiteX14" fmla="*/ 0 w 1440000"/>
                            <a:gd name="connsiteY14" fmla="*/ 732631 h 2930526"/>
                            <a:gd name="connsiteX15" fmla="*/ 0 w 1440000"/>
                            <a:gd name="connsiteY15" fmla="*/ 0 h 293052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1440000" h="2930526" fill="none" extrusionOk="0">
                              <a:moveTo>
                                <a:pt x="0" y="0"/>
                              </a:moveTo>
                              <a:cubicBezTo>
                                <a:pt x="147960" y="2150"/>
                                <a:pt x="346646" y="-5516"/>
                                <a:pt x="451200" y="0"/>
                              </a:cubicBezTo>
                              <a:cubicBezTo>
                                <a:pt x="555754" y="5516"/>
                                <a:pt x="704014" y="-3669"/>
                                <a:pt x="888000" y="0"/>
                              </a:cubicBezTo>
                              <a:cubicBezTo>
                                <a:pt x="1071986" y="3669"/>
                                <a:pt x="1253912" y="18065"/>
                                <a:pt x="1440000" y="0"/>
                              </a:cubicBezTo>
                              <a:cubicBezTo>
                                <a:pt x="1441425" y="146322"/>
                                <a:pt x="1451208" y="453304"/>
                                <a:pt x="1440000" y="615410"/>
                              </a:cubicBezTo>
                              <a:cubicBezTo>
                                <a:pt x="1428793" y="777516"/>
                                <a:pt x="1411968" y="964000"/>
                                <a:pt x="1440000" y="1260126"/>
                              </a:cubicBezTo>
                              <a:cubicBezTo>
                                <a:pt x="1468032" y="1556252"/>
                                <a:pt x="1412497" y="1717859"/>
                                <a:pt x="1440000" y="1904842"/>
                              </a:cubicBezTo>
                              <a:cubicBezTo>
                                <a:pt x="1467503" y="2091825"/>
                                <a:pt x="1405924" y="2428027"/>
                                <a:pt x="1440000" y="2930526"/>
                              </a:cubicBezTo>
                              <a:cubicBezTo>
                                <a:pt x="1337250" y="2953038"/>
                                <a:pt x="1199747" y="2944494"/>
                                <a:pt x="988800" y="2930526"/>
                              </a:cubicBezTo>
                              <a:cubicBezTo>
                                <a:pt x="777853" y="2916558"/>
                                <a:pt x="740550" y="2942539"/>
                                <a:pt x="523200" y="2930526"/>
                              </a:cubicBezTo>
                              <a:cubicBezTo>
                                <a:pt x="305850" y="2918513"/>
                                <a:pt x="193470" y="2920526"/>
                                <a:pt x="0" y="2930526"/>
                              </a:cubicBezTo>
                              <a:cubicBezTo>
                                <a:pt x="-676" y="2725997"/>
                                <a:pt x="-21554" y="2531423"/>
                                <a:pt x="0" y="2373726"/>
                              </a:cubicBezTo>
                              <a:cubicBezTo>
                                <a:pt x="21554" y="2216029"/>
                                <a:pt x="9000" y="1988961"/>
                                <a:pt x="0" y="1846231"/>
                              </a:cubicBezTo>
                              <a:cubicBezTo>
                                <a:pt x="-9000" y="1703502"/>
                                <a:pt x="4082" y="1511030"/>
                                <a:pt x="0" y="1230821"/>
                              </a:cubicBezTo>
                              <a:cubicBezTo>
                                <a:pt x="-4082" y="950612"/>
                                <a:pt x="16746" y="954469"/>
                                <a:pt x="0" y="732631"/>
                              </a:cubicBezTo>
                              <a:cubicBezTo>
                                <a:pt x="-16746" y="510793"/>
                                <a:pt x="-6480" y="172386"/>
                                <a:pt x="0" y="0"/>
                              </a:cubicBezTo>
                              <a:close/>
                            </a:path>
                            <a:path w="1440000" h="2930526" stroke="0" extrusionOk="0">
                              <a:moveTo>
                                <a:pt x="0" y="0"/>
                              </a:moveTo>
                              <a:cubicBezTo>
                                <a:pt x="162545" y="5084"/>
                                <a:pt x="354311" y="-20130"/>
                                <a:pt x="465600" y="0"/>
                              </a:cubicBezTo>
                              <a:cubicBezTo>
                                <a:pt x="576889" y="20130"/>
                                <a:pt x="801739" y="-21268"/>
                                <a:pt x="974400" y="0"/>
                              </a:cubicBezTo>
                              <a:cubicBezTo>
                                <a:pt x="1147061" y="21268"/>
                                <a:pt x="1281950" y="-9254"/>
                                <a:pt x="1440000" y="0"/>
                              </a:cubicBezTo>
                              <a:cubicBezTo>
                                <a:pt x="1452181" y="169443"/>
                                <a:pt x="1427146" y="265482"/>
                                <a:pt x="1440000" y="498189"/>
                              </a:cubicBezTo>
                              <a:cubicBezTo>
                                <a:pt x="1452854" y="730896"/>
                                <a:pt x="1458177" y="779764"/>
                                <a:pt x="1440000" y="996379"/>
                              </a:cubicBezTo>
                              <a:cubicBezTo>
                                <a:pt x="1421824" y="1212994"/>
                                <a:pt x="1464729" y="1403520"/>
                                <a:pt x="1440000" y="1641095"/>
                              </a:cubicBezTo>
                              <a:cubicBezTo>
                                <a:pt x="1415271" y="1878670"/>
                                <a:pt x="1449582" y="1955809"/>
                                <a:pt x="1440000" y="2227200"/>
                              </a:cubicBezTo>
                              <a:cubicBezTo>
                                <a:pt x="1430418" y="2498592"/>
                                <a:pt x="1434235" y="2596713"/>
                                <a:pt x="1440000" y="2930526"/>
                              </a:cubicBezTo>
                              <a:cubicBezTo>
                                <a:pt x="1338295" y="2933989"/>
                                <a:pt x="1112672" y="2924493"/>
                                <a:pt x="945600" y="2930526"/>
                              </a:cubicBezTo>
                              <a:cubicBezTo>
                                <a:pt x="778528" y="2936559"/>
                                <a:pt x="671586" y="2931465"/>
                                <a:pt x="451200" y="2930526"/>
                              </a:cubicBezTo>
                              <a:cubicBezTo>
                                <a:pt x="230814" y="2929587"/>
                                <a:pt x="163387" y="2946890"/>
                                <a:pt x="0" y="2930526"/>
                              </a:cubicBezTo>
                              <a:cubicBezTo>
                                <a:pt x="-24112" y="2793356"/>
                                <a:pt x="14578" y="2494524"/>
                                <a:pt x="0" y="2373726"/>
                              </a:cubicBezTo>
                              <a:cubicBezTo>
                                <a:pt x="-14578" y="2252928"/>
                                <a:pt x="8868" y="2015357"/>
                                <a:pt x="0" y="1729010"/>
                              </a:cubicBezTo>
                              <a:cubicBezTo>
                                <a:pt x="-8868" y="1442663"/>
                                <a:pt x="-4320" y="1350329"/>
                                <a:pt x="0" y="1113600"/>
                              </a:cubicBezTo>
                              <a:cubicBezTo>
                                <a:pt x="4320" y="876871"/>
                                <a:pt x="-12943" y="725078"/>
                                <a:pt x="0" y="615410"/>
                              </a:cubicBezTo>
                              <a:cubicBezTo>
                                <a:pt x="12943" y="505742"/>
                                <a:pt x="4099" y="261684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cxnSp>
              <p:nvCxnSpPr>
                <p:cNvPr id="43" name="Conector reto 42">
                  <a:extLst>
                    <a:ext uri="{FF2B5EF4-FFF2-40B4-BE49-F238E27FC236}">
                      <a16:creationId xmlns:a16="http://schemas.microsoft.com/office/drawing/2014/main" id="{5C736991-DA9E-5786-C360-C61D884C90CA}"/>
                    </a:ext>
                  </a:extLst>
                </p:cNvPr>
                <p:cNvCxnSpPr>
                  <a:cxnSpLocks noGrp="1" noRot="1" noMove="1" noResize="1" noEditPoints="1" noAdjustHandles="1" noChangeArrowheads="1" noChangeShapeType="1"/>
                  <a:stCxn id="48" idx="2"/>
                  <a:endCxn id="46" idx="0"/>
                </p:cNvCxnSpPr>
                <p:nvPr/>
              </p:nvCxnSpPr>
              <p:spPr>
                <a:xfrm flipV="1">
                  <a:off x="3361658" y="3219035"/>
                  <a:ext cx="0" cy="1195986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4" name="Agrupar 43">
                  <a:extLst>
                    <a:ext uri="{FF2B5EF4-FFF2-40B4-BE49-F238E27FC236}">
                      <a16:creationId xmlns:a16="http://schemas.microsoft.com/office/drawing/2014/main" id="{308FBCE1-F65C-B89A-9594-8EDEE43E476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2848101" y="3219035"/>
                  <a:ext cx="1027113" cy="1195986"/>
                  <a:chOff x="915020" y="3416734"/>
                  <a:chExt cx="1152000" cy="1223118"/>
                </a:xfrm>
              </p:grpSpPr>
              <p:sp>
                <p:nvSpPr>
                  <p:cNvPr id="46" name="Fluxograma: Terminação 45">
                    <a:extLst>
                      <a:ext uri="{FF2B5EF4-FFF2-40B4-BE49-F238E27FC236}">
                        <a16:creationId xmlns:a16="http://schemas.microsoft.com/office/drawing/2014/main" id="{534B0437-C7EF-AC12-5477-E56D104CC9F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3416734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3</a:t>
                    </a:r>
                  </a:p>
                </p:txBody>
              </p:sp>
              <p:sp>
                <p:nvSpPr>
                  <p:cNvPr id="47" name="Fluxograma: Terminação 46">
                    <a:extLst>
                      <a:ext uri="{FF2B5EF4-FFF2-40B4-BE49-F238E27FC236}">
                        <a16:creationId xmlns:a16="http://schemas.microsoft.com/office/drawing/2014/main" id="{BF0D265B-9200-2D06-E2D6-97A18AC5024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3862618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2</a:t>
                    </a:r>
                  </a:p>
                </p:txBody>
              </p:sp>
              <p:sp>
                <p:nvSpPr>
                  <p:cNvPr id="48" name="Fluxograma: Terminação 47">
                    <a:extLst>
                      <a:ext uri="{FF2B5EF4-FFF2-40B4-BE49-F238E27FC236}">
                        <a16:creationId xmlns:a16="http://schemas.microsoft.com/office/drawing/2014/main" id="{FF0E47CC-686F-3A60-46BE-242B7C5BB31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4308502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1</a:t>
                    </a:r>
                  </a:p>
                </p:txBody>
              </p:sp>
            </p:grpSp>
            <p:sp>
              <p:nvSpPr>
                <p:cNvPr id="45" name="Google Shape;163;g109ffa863cd_0_0">
                  <a:extLst>
                    <a:ext uri="{FF2B5EF4-FFF2-40B4-BE49-F238E27FC236}">
                      <a16:creationId xmlns:a16="http://schemas.microsoft.com/office/drawing/2014/main" id="{DEF2F9EB-2320-B73E-F921-B2C23D3D70A4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629915" y="2819168"/>
                  <a:ext cx="1489613" cy="324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Banco de Versões</a:t>
                  </a:r>
                </a:p>
              </p:txBody>
            </p:sp>
          </p:grpSp>
          <p:cxnSp>
            <p:nvCxnSpPr>
              <p:cNvPr id="49" name="Conector reto 48">
                <a:extLst>
                  <a:ext uri="{FF2B5EF4-FFF2-40B4-BE49-F238E27FC236}">
                    <a16:creationId xmlns:a16="http://schemas.microsoft.com/office/drawing/2014/main" id="{0976DA5C-AFEB-E03E-7B66-63BB566BBBEF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</p:cNvCxnSpPr>
              <p:nvPr/>
            </p:nvCxnSpPr>
            <p:spPr>
              <a:xfrm flipV="1">
                <a:off x="6554964" y="2885609"/>
                <a:ext cx="2908" cy="191448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E43EFCC-C3BC-625B-8368-8566CDFD2E7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971313" y="2688304"/>
            <a:ext cx="66069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ector de Seta Reta 193">
            <a:extLst>
              <a:ext uri="{FF2B5EF4-FFF2-40B4-BE49-F238E27FC236}">
                <a16:creationId xmlns:a16="http://schemas.microsoft.com/office/drawing/2014/main" id="{CCC287A1-4AF0-31A0-569F-C146C901D4E0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432010" y="2688304"/>
            <a:ext cx="671890" cy="662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onector de Seta Reta 194">
            <a:extLst>
              <a:ext uri="{FF2B5EF4-FFF2-40B4-BE49-F238E27FC236}">
                <a16:creationId xmlns:a16="http://schemas.microsoft.com/office/drawing/2014/main" id="{CC0A06FF-41C0-1EAE-1096-437C151B8AFD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971313" y="4750268"/>
            <a:ext cx="3132587" cy="3891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98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Agrupar 217">
            <a:extLst>
              <a:ext uri="{FF2B5EF4-FFF2-40B4-BE49-F238E27FC236}">
                <a16:creationId xmlns:a16="http://schemas.microsoft.com/office/drawing/2014/main" id="{EA72FE44-91F7-969F-1197-728FB35A55B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9138" y="3301143"/>
            <a:chExt cx="576000" cy="576266"/>
          </a:xfrm>
        </p:grpSpPr>
        <p:grpSp>
          <p:nvGrpSpPr>
            <p:cNvPr id="219" name="Agrupar 218">
              <a:extLst>
                <a:ext uri="{FF2B5EF4-FFF2-40B4-BE49-F238E27FC236}">
                  <a16:creationId xmlns:a16="http://schemas.microsoft.com/office/drawing/2014/main" id="{BD7E7185-0679-3805-C551-443C59D40D7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8" y="3301143"/>
              <a:ext cx="576000" cy="576266"/>
              <a:chOff x="719137" y="2581598"/>
              <a:chExt cx="576000" cy="576266"/>
            </a:xfrm>
          </p:grpSpPr>
          <p:sp>
            <p:nvSpPr>
              <p:cNvPr id="221" name="Google Shape;579;p49">
                <a:extLst>
                  <a:ext uri="{FF2B5EF4-FFF2-40B4-BE49-F238E27FC236}">
                    <a16:creationId xmlns:a16="http://schemas.microsoft.com/office/drawing/2014/main" id="{F47FF994-2E6A-3E64-0C09-60453C024A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2" name="Retângulo 221">
                <a:extLst>
                  <a:ext uri="{FF2B5EF4-FFF2-40B4-BE49-F238E27FC236}">
                    <a16:creationId xmlns:a16="http://schemas.microsoft.com/office/drawing/2014/main" id="{BC9E3212-A655-7B88-E8E4-9D9059DD7D0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20" name="Gráfico 219" descr="Fluxograma circular com preenchimento sólido">
              <a:extLst>
                <a:ext uri="{FF2B5EF4-FFF2-40B4-BE49-F238E27FC236}">
                  <a16:creationId xmlns:a16="http://schemas.microsoft.com/office/drawing/2014/main" id="{CB88C7E2-B992-C44F-6589-B489870AD72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0554" y="3318991"/>
              <a:ext cx="533169" cy="533169"/>
            </a:xfrm>
            <a:prstGeom prst="rect">
              <a:avLst/>
            </a:prstGeom>
          </p:spPr>
        </p:pic>
      </p:grpSp>
      <p:sp>
        <p:nvSpPr>
          <p:cNvPr id="208" name="Google Shape;163;g109ffa863cd_0_0">
            <a:extLst>
              <a:ext uri="{FF2B5EF4-FFF2-40B4-BE49-F238E27FC236}">
                <a16:creationId xmlns:a16="http://schemas.microsoft.com/office/drawing/2014/main" id="{BACCB481-760F-D236-5F86-EA40C9F1CF5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Cada clone é como um backup;</a:t>
            </a:r>
          </a:p>
        </p:txBody>
      </p:sp>
      <p:grpSp>
        <p:nvGrpSpPr>
          <p:cNvPr id="209" name="Agrupar 208">
            <a:extLst>
              <a:ext uri="{FF2B5EF4-FFF2-40B4-BE49-F238E27FC236}">
                <a16:creationId xmlns:a16="http://schemas.microsoft.com/office/drawing/2014/main" id="{85A1F21F-2E4D-9DB4-0640-7D887ECBC33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452767"/>
            <a:ext cx="576000" cy="576266"/>
            <a:chOff x="719137" y="2558152"/>
            <a:chExt cx="576000" cy="576266"/>
          </a:xfrm>
        </p:grpSpPr>
        <p:grpSp>
          <p:nvGrpSpPr>
            <p:cNvPr id="210" name="Agrupar 209">
              <a:extLst>
                <a:ext uri="{FF2B5EF4-FFF2-40B4-BE49-F238E27FC236}">
                  <a16:creationId xmlns:a16="http://schemas.microsoft.com/office/drawing/2014/main" id="{443F7596-5B8A-E4B9-D623-C32CD16CE4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7" y="2558152"/>
              <a:ext cx="576000" cy="576266"/>
              <a:chOff x="719137" y="2581598"/>
              <a:chExt cx="576000" cy="576266"/>
            </a:xfrm>
          </p:grpSpPr>
          <p:sp>
            <p:nvSpPr>
              <p:cNvPr id="216" name="Google Shape;579;p49">
                <a:extLst>
                  <a:ext uri="{FF2B5EF4-FFF2-40B4-BE49-F238E27FC236}">
                    <a16:creationId xmlns:a16="http://schemas.microsoft.com/office/drawing/2014/main" id="{80F0F895-8A69-C6CB-0737-92F31876D32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" name="Retângulo 216">
                <a:extLst>
                  <a:ext uri="{FF2B5EF4-FFF2-40B4-BE49-F238E27FC236}">
                    <a16:creationId xmlns:a16="http://schemas.microsoft.com/office/drawing/2014/main" id="{BEE223B4-C31F-83AD-3F05-406C8B7DC6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grpSp>
          <p:nvGrpSpPr>
            <p:cNvPr id="212" name="Agrupar 211">
              <a:extLst>
                <a:ext uri="{FF2B5EF4-FFF2-40B4-BE49-F238E27FC236}">
                  <a16:creationId xmlns:a16="http://schemas.microsoft.com/office/drawing/2014/main" id="{07433224-6276-F2A1-92D8-1433E98DDBC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83960" y="2617181"/>
              <a:ext cx="454144" cy="463203"/>
              <a:chOff x="790354" y="2626772"/>
              <a:chExt cx="454144" cy="463203"/>
            </a:xfrm>
          </p:grpSpPr>
          <p:pic>
            <p:nvPicPr>
              <p:cNvPr id="213" name="Gráfico 212" descr="Pasta estrutura de tópicos">
                <a:extLst>
                  <a:ext uri="{FF2B5EF4-FFF2-40B4-BE49-F238E27FC236}">
                    <a16:creationId xmlns:a16="http://schemas.microsoft.com/office/drawing/2014/main" id="{E5CF6A38-7EC7-89E8-6772-67F56183F8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53569" y="2699046"/>
                <a:ext cx="390929" cy="390929"/>
              </a:xfrm>
              <a:prstGeom prst="rect">
                <a:avLst/>
              </a:prstGeom>
            </p:spPr>
          </p:pic>
          <p:pic>
            <p:nvPicPr>
              <p:cNvPr id="214" name="Gráfico 213" descr="Pasta estrutura de tópicos">
                <a:extLst>
                  <a:ext uri="{FF2B5EF4-FFF2-40B4-BE49-F238E27FC236}">
                    <a16:creationId xmlns:a16="http://schemas.microsoft.com/office/drawing/2014/main" id="{DE823B5B-1BA1-32A3-7FAF-357981940D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90354" y="2626772"/>
                <a:ext cx="390929" cy="390929"/>
              </a:xfrm>
              <a:prstGeom prst="rect">
                <a:avLst/>
              </a:prstGeom>
            </p:spPr>
          </p:pic>
          <p:sp>
            <p:nvSpPr>
              <p:cNvPr id="215" name="Retângulo 214">
                <a:extLst>
                  <a:ext uri="{FF2B5EF4-FFF2-40B4-BE49-F238E27FC236}">
                    <a16:creationId xmlns:a16="http://schemas.microsoft.com/office/drawing/2014/main" id="{70AE458B-4AE2-BDFF-D95C-0C69860E1E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1439" y="2824949"/>
                <a:ext cx="269843" cy="1352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Distribuído (DVCS)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1" name="Google Shape;163;g109ffa863cd_0_0">
            <a:extLst>
              <a:ext uri="{FF2B5EF4-FFF2-40B4-BE49-F238E27FC236}">
                <a16:creationId xmlns:a16="http://schemas.microsoft.com/office/drawing/2014/main" id="{05890397-D65E-03CE-923E-6F4E9785E22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4613295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Possibilidade de trabalhar sem conexão à rede.</a:t>
            </a:r>
          </a:p>
        </p:txBody>
      </p:sp>
      <p:sp>
        <p:nvSpPr>
          <p:cNvPr id="32" name="Google Shape;163;g109ffa863cd_0_0">
            <a:extLst>
              <a:ext uri="{FF2B5EF4-FFF2-40B4-BE49-F238E27FC236}">
                <a16:creationId xmlns:a16="http://schemas.microsoft.com/office/drawing/2014/main" id="{8CC88B41-C8B8-1C36-FAEA-3EB9046A691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5559464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Possibilita um fluxo de trabalho flexível;</a:t>
            </a:r>
          </a:p>
        </p:txBody>
      </p:sp>
      <p:grpSp>
        <p:nvGrpSpPr>
          <p:cNvPr id="56" name="Agrupar 55">
            <a:extLst>
              <a:ext uri="{FF2B5EF4-FFF2-40B4-BE49-F238E27FC236}">
                <a16:creationId xmlns:a16="http://schemas.microsoft.com/office/drawing/2014/main" id="{D5E586F0-30C5-9E65-4EE0-C7776508C76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100120" y="2215389"/>
            <a:ext cx="2691067" cy="2455645"/>
            <a:chOff x="6263407" y="2176379"/>
            <a:chExt cx="2652725" cy="2420657"/>
          </a:xfrm>
        </p:grpSpPr>
        <p:pic>
          <p:nvPicPr>
            <p:cNvPr id="57" name="Gráfico 56" descr="Laptop com preenchimento sólido">
              <a:extLst>
                <a:ext uri="{FF2B5EF4-FFF2-40B4-BE49-F238E27FC236}">
                  <a16:creationId xmlns:a16="http://schemas.microsoft.com/office/drawing/2014/main" id="{BF4740EF-1A8F-8520-EE8A-DF4C33499DB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263407" y="3797767"/>
              <a:ext cx="799269" cy="799269"/>
            </a:xfrm>
            <a:prstGeom prst="rect">
              <a:avLst/>
            </a:prstGeom>
          </p:spPr>
        </p:pic>
        <p:pic>
          <p:nvPicPr>
            <p:cNvPr id="58" name="Gráfico 57" descr="Laptop com preenchimento sólido">
              <a:extLst>
                <a:ext uri="{FF2B5EF4-FFF2-40B4-BE49-F238E27FC236}">
                  <a16:creationId xmlns:a16="http://schemas.microsoft.com/office/drawing/2014/main" id="{00B78F73-5BD2-ADA3-013C-1D8F5926926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116863" y="3797767"/>
              <a:ext cx="799269" cy="799269"/>
            </a:xfrm>
            <a:prstGeom prst="rect">
              <a:avLst/>
            </a:prstGeom>
          </p:spPr>
        </p:pic>
        <p:cxnSp>
          <p:nvCxnSpPr>
            <p:cNvPr id="59" name="Conector de Seta Reta 58">
              <a:extLst>
                <a:ext uri="{FF2B5EF4-FFF2-40B4-BE49-F238E27FC236}">
                  <a16:creationId xmlns:a16="http://schemas.microsoft.com/office/drawing/2014/main" id="{F9E3D38B-5A2F-AE16-725A-0E6BFBB35A73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6983372" y="4170353"/>
              <a:ext cx="1202462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>
              <a:extLst>
                <a:ext uri="{FF2B5EF4-FFF2-40B4-BE49-F238E27FC236}">
                  <a16:creationId xmlns:a16="http://schemas.microsoft.com/office/drawing/2014/main" id="{CCD9EF5E-3626-5EAC-AB94-65B140F8FC15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7769678" y="2977615"/>
              <a:ext cx="746820" cy="929373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de Seta Reta 60">
              <a:extLst>
                <a:ext uri="{FF2B5EF4-FFF2-40B4-BE49-F238E27FC236}">
                  <a16:creationId xmlns:a16="http://schemas.microsoft.com/office/drawing/2014/main" id="{F0293C27-4F85-B313-CB25-71038BD8508F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H="1">
              <a:off x="6667993" y="2974508"/>
              <a:ext cx="767264" cy="93248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Gráfico 61" descr="Computador com preenchimento sólido">
              <a:extLst>
                <a:ext uri="{FF2B5EF4-FFF2-40B4-BE49-F238E27FC236}">
                  <a16:creationId xmlns:a16="http://schemas.microsoft.com/office/drawing/2014/main" id="{BB844305-F79A-6BA3-9832-75A94580308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789"/>
            <a:stretch/>
          </p:blipFill>
          <p:spPr>
            <a:xfrm>
              <a:off x="7445808" y="2176379"/>
              <a:ext cx="309685" cy="932480"/>
            </a:xfrm>
            <a:prstGeom prst="rect">
              <a:avLst/>
            </a:prstGeom>
          </p:spPr>
        </p:pic>
      </p:grpSp>
      <p:sp>
        <p:nvSpPr>
          <p:cNvPr id="224" name="CaixaDeTexto 223">
            <a:extLst>
              <a:ext uri="{FF2B5EF4-FFF2-40B4-BE49-F238E27FC236}">
                <a16:creationId xmlns:a16="http://schemas.microsoft.com/office/drawing/2014/main" id="{1F9EE060-6560-654B-8B16-BB8CC17CC87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733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Clona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repositório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completo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o que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inclui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histórico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versões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pt-BR" sz="2400" b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342C695-A543-4AAA-7711-E21C5D7400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26" name="Google Shape;579;p49">
              <a:extLst>
                <a:ext uri="{FF2B5EF4-FFF2-40B4-BE49-F238E27FC236}">
                  <a16:creationId xmlns:a16="http://schemas.microsoft.com/office/drawing/2014/main" id="{8E0E6629-8180-D2B4-518C-2E5B42A027D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3" name="Gráfico 2" descr="Internet com preenchimento sólido">
              <a:extLst>
                <a:ext uri="{FF2B5EF4-FFF2-40B4-BE49-F238E27FC236}">
                  <a16:creationId xmlns:a16="http://schemas.microsoft.com/office/drawing/2014/main" id="{D14B818C-A5B9-B75A-1291-91272E2004E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76875" y="4023212"/>
              <a:ext cx="468000" cy="46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7960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43513D9B-1087-D2B5-7B41-07AF21AF317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1398" y="2457120"/>
            <a:ext cx="576000" cy="576266"/>
            <a:chOff x="711124" y="3213586"/>
            <a:chExt cx="576000" cy="576266"/>
          </a:xfrm>
        </p:grpSpPr>
        <p:sp>
          <p:nvSpPr>
            <p:cNvPr id="42" name="Google Shape;579;p49">
              <a:extLst>
                <a:ext uri="{FF2B5EF4-FFF2-40B4-BE49-F238E27FC236}">
                  <a16:creationId xmlns:a16="http://schemas.microsoft.com/office/drawing/2014/main" id="{A17CEDA5-6821-A5CB-5AFF-193955AF73E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204;g109ffa863cd_0_328">
              <a:extLst>
                <a:ext uri="{FF2B5EF4-FFF2-40B4-BE49-F238E27FC236}">
                  <a16:creationId xmlns:a16="http://schemas.microsoft.com/office/drawing/2014/main" id="{8D25AFDA-7814-D346-97A7-0DE65DFDFF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328996"/>
              <a:ext cx="576000" cy="30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20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{...}</a:t>
              </a:r>
              <a:endParaRPr lang="en-US" sz="20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Picture 8" descr="Git - Logo Downloads">
            <a:extLst>
              <a:ext uri="{FF2B5EF4-FFF2-40B4-BE49-F238E27FC236}">
                <a16:creationId xmlns:a16="http://schemas.microsoft.com/office/drawing/2014/main" id="{27EC48D8-9DBB-00E2-4A73-D44FD71A8B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407" y="1810859"/>
            <a:ext cx="1228321" cy="51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8B671EA-AFB5-5E56-8BE2-22403E46B51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4" y="1741692"/>
            <a:ext cx="78190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 de Controle de Versão Distribuído.</a:t>
            </a:r>
          </a:p>
        </p:txBody>
      </p: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D64A32A9-97E0-7919-D7F7-B6D36E2998A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Gratuito e Open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Source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(Código Aberto);</a:t>
            </a:r>
          </a:p>
        </p:txBody>
      </p:sp>
      <p:sp>
        <p:nvSpPr>
          <p:cNvPr id="23" name="Google Shape;163;g109ffa863cd_0_0">
            <a:extLst>
              <a:ext uri="{FF2B5EF4-FFF2-40B4-BE49-F238E27FC236}">
                <a16:creationId xmlns:a16="http://schemas.microsoft.com/office/drawing/2014/main" id="{3C758F18-3055-8BD5-0CD4-CF7A0CEE8E2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4613295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Leve e rápido.</a:t>
            </a:r>
          </a:p>
        </p:txBody>
      </p:sp>
      <p:sp>
        <p:nvSpPr>
          <p:cNvPr id="24" name="Google Shape;163;g109ffa863cd_0_0">
            <a:extLst>
              <a:ext uri="{FF2B5EF4-FFF2-40B4-BE49-F238E27FC236}">
                <a16:creationId xmlns:a16="http://schemas.microsoft.com/office/drawing/2014/main" id="{AF4641D9-C391-51FA-6C41-A586A5F9F26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7137740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Ramificações (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branching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 fusões (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merging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eficientes;</a:t>
            </a: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6E03EE4C-2B13-7111-D70C-5B99A5D57D3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FD754B98-AB0A-CDEA-3621-5CC36C0B845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6" name="Gráfico 25" descr="Marca de seleção com preenchimento sólido">
              <a:extLst>
                <a:ext uri="{FF2B5EF4-FFF2-40B4-BE49-F238E27FC236}">
                  <a16:creationId xmlns:a16="http://schemas.microsoft.com/office/drawing/2014/main" id="{EAB0FC67-CF3E-0165-C826-C6AC5689C81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08018" y="4076379"/>
              <a:ext cx="396000" cy="396000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6B832610-1B14-0798-B7F1-A77476DA4FE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115B7E97-CEF1-64F0-1385-E783C32D3AD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5" name="Gráfico 44" descr="Fusão com preenchimento sólido">
              <a:extLst>
                <a:ext uri="{FF2B5EF4-FFF2-40B4-BE49-F238E27FC236}">
                  <a16:creationId xmlns:a16="http://schemas.microsoft.com/office/drawing/2014/main" id="{8BEA0E48-18C1-36F0-6AAF-803B3373722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6200000">
              <a:off x="754018" y="3242691"/>
              <a:ext cx="504000" cy="504000"/>
            </a:xfrm>
            <a:prstGeom prst="rect">
              <a:avLst/>
            </a:prstGeom>
          </p:spPr>
        </p:pic>
      </p:grpSp>
      <p:pic>
        <p:nvPicPr>
          <p:cNvPr id="51" name="Gráfico 50" descr="Seta: curva ligeira com preenchimento sólido">
            <a:extLst>
              <a:ext uri="{FF2B5EF4-FFF2-40B4-BE49-F238E27FC236}">
                <a16:creationId xmlns:a16="http://schemas.microsoft.com/office/drawing/2014/main" id="{3B0B25A9-B557-03A1-EF71-CC92D8177E7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15026">
            <a:off x="6238694" y="1804323"/>
            <a:ext cx="647959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84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dirty="0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 dirty="0">
                <a:solidFill>
                  <a:srgbClr val="EA4E60"/>
                </a:solidFill>
              </a:rPr>
              <a:t>]</a:t>
            </a:r>
            <a:endParaRPr dirty="0"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</a:t>
            </a:r>
            <a:endParaRPr lang="en-US"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0554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841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FC3395-4928-683D-7B25-1D3281F906A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217066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2002</a:t>
            </a:r>
            <a:r>
              <a:rPr lang="pt-BR" sz="2400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63504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Breve Histórico do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C25A588-F297-B2E8-4A3B-BCE2E8AB4C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383530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2005 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8396D70-91B2-EFBB-5BFB-AA1F9C6CBC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36612" y="3281312"/>
            <a:ext cx="660095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Após conflitos com a comunidade, o </a:t>
            </a:r>
            <a:r>
              <a:rPr lang="pt-BR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BitKeeper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rescinde a licença gratuita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O que leva a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Linus Torvalds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 criador do Linux, e sua equipe, a desenvolverem sua própria ferramenta, o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EB5BDD-FB08-5589-88C9-08F411640E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23912" y="1795238"/>
            <a:ext cx="66009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projeto do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núcleo (kernel) do Linux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que é open </a:t>
            </a:r>
            <a:r>
              <a:rPr lang="pt-BR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começa a utilizar o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BitKeeper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um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DVCS proprietário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9687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63;g109ffa863cd_0_0">
            <a:extLst>
              <a:ext uri="{FF2B5EF4-FFF2-40B4-BE49-F238E27FC236}">
                <a16:creationId xmlns:a16="http://schemas.microsoft.com/office/drawing/2014/main" id="{ADB60B9F-1C88-B6E3-2455-6A9402BF5D9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28760" y="3093034"/>
            <a:ext cx="5676723" cy="489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pt-BR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Cursando Especialização em Desenvolvimento de Software com Metodologias Ágeis</a:t>
            </a:r>
            <a:endParaRPr lang="pt-BR" sz="2200" i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F539E70-2B58-A1B1-8388-700537C8995B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632930" y="1858878"/>
            <a:ext cx="2520000" cy="2520000"/>
            <a:chOff x="3572687" y="2140250"/>
            <a:chExt cx="1998625" cy="1998625"/>
          </a:xfrm>
        </p:grpSpPr>
        <p:sp>
          <p:nvSpPr>
            <p:cNvPr id="2" name="Google Shape;579;p49">
              <a:extLst>
                <a:ext uri="{FF2B5EF4-FFF2-40B4-BE49-F238E27FC236}">
                  <a16:creationId xmlns:a16="http://schemas.microsoft.com/office/drawing/2014/main" id="{2EDF71B4-272C-5A8A-7135-72B11D820F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5656D5D9-66AF-C206-401E-5713E2DE836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/>
            <a:srcRect t="158" b="158"/>
            <a:stretch/>
          </p:blipFill>
          <p:spPr>
            <a:xfrm>
              <a:off x="3618751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9D349713-87C5-385E-0E31-40F84BEAB352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2355156" y="1865757"/>
            <a:ext cx="576000" cy="576266"/>
            <a:chOff x="755650" y="1816100"/>
            <a:chExt cx="648300" cy="648300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B991EFB-E1A9-F3CB-BD54-BE068934EAA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55650" y="1816100"/>
              <a:ext cx="648300" cy="64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" name="Gráfico 32" descr="Web design com preenchimento sólido">
              <a:extLst>
                <a:ext uri="{FF2B5EF4-FFF2-40B4-BE49-F238E27FC236}">
                  <a16:creationId xmlns:a16="http://schemas.microsoft.com/office/drawing/2014/main" id="{ED9C6A4E-98BE-82FC-2175-19D0DA53691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51200" y="1911650"/>
              <a:ext cx="457200" cy="457200"/>
            </a:xfrm>
            <a:prstGeom prst="rect">
              <a:avLst/>
            </a:prstGeom>
          </p:spPr>
        </p:pic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B94EF88D-2A47-A628-4869-367A15C36AD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14546" y="3743831"/>
            <a:ext cx="56422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Gosta de Compartilhar Conhecimento</a:t>
            </a:r>
            <a:endParaRPr sz="19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DAC93B57-B6F9-CD4E-4863-E1D0F95336AE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2838795" y="2836808"/>
            <a:ext cx="612000" cy="612283"/>
            <a:chOff x="2781641" y="2674327"/>
            <a:chExt cx="648300" cy="648300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DC75CD5-A017-D47A-A751-6A27AC952BC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81641" y="2674327"/>
              <a:ext cx="648300" cy="64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Gráfico 20" descr="Chapéu de formatura estrutura de tópicos">
              <a:extLst>
                <a:ext uri="{FF2B5EF4-FFF2-40B4-BE49-F238E27FC236}">
                  <a16:creationId xmlns:a16="http://schemas.microsoft.com/office/drawing/2014/main" id="{FBDFD0D4-E3CD-F432-C826-C0EBA256509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57326" y="2745262"/>
              <a:ext cx="501260" cy="516451"/>
            </a:xfrm>
            <a:prstGeom prst="rect">
              <a:avLst/>
            </a:prstGeom>
          </p:spPr>
        </p:pic>
      </p:grpSp>
      <p:grpSp>
        <p:nvGrpSpPr>
          <p:cNvPr id="4107" name="Agrupar 4106">
            <a:extLst>
              <a:ext uri="{FF2B5EF4-FFF2-40B4-BE49-F238E27FC236}">
                <a16:creationId xmlns:a16="http://schemas.microsoft.com/office/drawing/2014/main" id="{9E321E5A-04D7-7655-01BE-4E070890CE7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376233" y="3810487"/>
            <a:ext cx="576000" cy="576000"/>
            <a:chOff x="2524530" y="3654885"/>
            <a:chExt cx="576000" cy="576000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978141DF-00B7-5B9A-5D75-9A479B15D2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24530" y="3654885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106" name="Gráfico 4105" descr="Debate de grupo com preenchimento sólido">
              <a:extLst>
                <a:ext uri="{FF2B5EF4-FFF2-40B4-BE49-F238E27FC236}">
                  <a16:creationId xmlns:a16="http://schemas.microsoft.com/office/drawing/2014/main" id="{88A6D366-D1E4-A98C-E167-E63A22C7EA6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574864" y="3696924"/>
              <a:ext cx="468000" cy="468000"/>
            </a:xfrm>
            <a:prstGeom prst="rect">
              <a:avLst/>
            </a:prstGeom>
          </p:spPr>
        </p:pic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BFEE9009-14C5-4392-E3AB-AB251913EB4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910242" y="1740574"/>
            <a:ext cx="5039934" cy="836148"/>
            <a:chOff x="3092867" y="1740574"/>
            <a:chExt cx="5039934" cy="836148"/>
          </a:xfrm>
        </p:grpSpPr>
        <p:sp>
          <p:nvSpPr>
            <p:cNvPr id="6" name="Google Shape;163;g109ffa863cd_0_0">
              <a:extLst>
                <a:ext uri="{FF2B5EF4-FFF2-40B4-BE49-F238E27FC236}">
                  <a16:creationId xmlns:a16="http://schemas.microsoft.com/office/drawing/2014/main" id="{529E4294-60FA-AE25-9BFC-1A87C498F7A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092867" y="1740574"/>
              <a:ext cx="3771780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pt-BR" sz="2400" i="0" u="none" strike="noStrike" cap="none" dirty="0">
                  <a:solidFill>
                    <a:srgbClr val="040A24"/>
                  </a:solidFill>
                  <a:latin typeface="Calibri"/>
                  <a:ea typeface="Calibri"/>
                  <a:cs typeface="Calibri"/>
                  <a:sym typeface="Calibri"/>
                </a:rPr>
                <a:t>Desenvolvedora Front-</a:t>
              </a:r>
              <a:r>
                <a:rPr lang="pt-BR" sz="2400" i="0" u="none" strike="noStrike" cap="none" dirty="0" err="1">
                  <a:solidFill>
                    <a:srgbClr val="040A24"/>
                  </a:solidFill>
                  <a:latin typeface="Calibri"/>
                  <a:ea typeface="Calibri"/>
                  <a:cs typeface="Calibri"/>
                  <a:sym typeface="Calibri"/>
                </a:rPr>
                <a:t>end</a:t>
              </a:r>
              <a:endParaRPr sz="1900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2AEC75E8-8B75-6EC1-AD03-053FFD14ED4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250254" y="2086460"/>
              <a:ext cx="4882547" cy="490262"/>
              <a:chOff x="3250254" y="2086460"/>
              <a:chExt cx="4882547" cy="490262"/>
            </a:xfrm>
          </p:grpSpPr>
          <p:grpSp>
            <p:nvGrpSpPr>
              <p:cNvPr id="4119" name="Agrupar 4118">
                <a:extLst>
                  <a:ext uri="{FF2B5EF4-FFF2-40B4-BE49-F238E27FC236}">
                    <a16:creationId xmlns:a16="http://schemas.microsoft.com/office/drawing/2014/main" id="{F56E81A4-61F3-D18C-43B4-AAD6F71E42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250254" y="2086460"/>
                <a:ext cx="2355494" cy="487380"/>
                <a:chOff x="742731" y="4392621"/>
                <a:chExt cx="2355494" cy="487380"/>
              </a:xfrm>
            </p:grpSpPr>
            <p:sp>
              <p:nvSpPr>
                <p:cNvPr id="4101" name="Google Shape;163;g109ffa863cd_0_0">
                  <a:hlinkClick r:id="rId10"/>
                  <a:extLst>
                    <a:ext uri="{FF2B5EF4-FFF2-40B4-BE49-F238E27FC236}">
                      <a16:creationId xmlns:a16="http://schemas.microsoft.com/office/drawing/2014/main" id="{B3BA8A06-7143-7E67-53CB-A44D9AF6E215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886731" y="4392621"/>
                  <a:ext cx="2211494" cy="487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76200"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40A24"/>
                    </a:buClr>
                    <a:buSzPts val="2400"/>
                  </a:pPr>
                  <a:r>
                    <a:rPr lang="pt-BR" sz="2200" dirty="0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/</a:t>
                  </a:r>
                  <a:r>
                    <a:rPr lang="pt-BR" sz="2200" dirty="0" err="1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elidianaandrade</a:t>
                  </a:r>
                  <a:endParaRPr lang="en-US" sz="2200" i="0" u="none" strike="noStrike" cap="none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4118" name="Imagem 4117" descr="Logotipo&#10;&#10;Descrição gerada automaticamente">
                  <a:hlinkClick r:id="rId10"/>
                  <a:extLst>
                    <a:ext uri="{FF2B5EF4-FFF2-40B4-BE49-F238E27FC236}">
                      <a16:creationId xmlns:a16="http://schemas.microsoft.com/office/drawing/2014/main" id="{F1F5F841-6DA4-34B0-E684-53EBCBE5D0F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 rotWithShape="1">
                <a:blip r:embed="rId11"/>
                <a:srcRect/>
                <a:stretch/>
              </p:blipFill>
              <p:spPr>
                <a:xfrm>
                  <a:off x="742731" y="4499441"/>
                  <a:ext cx="288000" cy="288000"/>
                </a:xfrm>
                <a:prstGeom prst="ellipse">
                  <a:avLst/>
                </a:prstGeom>
              </p:spPr>
            </p:pic>
          </p:grpSp>
          <p:grpSp>
            <p:nvGrpSpPr>
              <p:cNvPr id="31" name="Agrupar 30">
                <a:extLst>
                  <a:ext uri="{FF2B5EF4-FFF2-40B4-BE49-F238E27FC236}">
                    <a16:creationId xmlns:a16="http://schemas.microsoft.com/office/drawing/2014/main" id="{88811FC7-820E-E64E-7FCE-335E9D873D5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604181" y="2089342"/>
                <a:ext cx="2528620" cy="487380"/>
                <a:chOff x="5635177" y="2070930"/>
                <a:chExt cx="2528620" cy="487380"/>
              </a:xfrm>
            </p:grpSpPr>
            <p:pic>
              <p:nvPicPr>
                <p:cNvPr id="23" name="Imagem 22" descr="Ícone&#10;&#10;Descrição gerada automaticamente">
                  <a:hlinkClick r:id="rId12"/>
                  <a:extLst>
                    <a:ext uri="{FF2B5EF4-FFF2-40B4-BE49-F238E27FC236}">
                      <a16:creationId xmlns:a16="http://schemas.microsoft.com/office/drawing/2014/main" id="{5A95F25C-C920-7B1A-B9ED-DACAC9083B2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35177" y="2174868"/>
                  <a:ext cx="294912" cy="288000"/>
                </a:xfrm>
                <a:prstGeom prst="rect">
                  <a:avLst/>
                </a:prstGeom>
              </p:spPr>
            </p:pic>
            <p:sp>
              <p:nvSpPr>
                <p:cNvPr id="24" name="Google Shape;163;g109ffa863cd_0_0">
                  <a:hlinkClick r:id="rId12"/>
                  <a:extLst>
                    <a:ext uri="{FF2B5EF4-FFF2-40B4-BE49-F238E27FC236}">
                      <a16:creationId xmlns:a16="http://schemas.microsoft.com/office/drawing/2014/main" id="{3B134A12-5CB6-3384-6072-40B5E7AFD791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789357" y="2070930"/>
                  <a:ext cx="2374440" cy="487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76200"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40A24"/>
                    </a:buClr>
                    <a:buSzPts val="2400"/>
                  </a:pPr>
                  <a:r>
                    <a:rPr lang="pt-BR" sz="2200" dirty="0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@elidianaandrade</a:t>
                  </a:r>
                  <a:endParaRPr lang="en-US" sz="2200" i="0" strike="noStrike" cap="none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B2D27BCA-5624-46ED-1036-C88F4C77944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28761" y="2622782"/>
            <a:ext cx="548132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Pós-Graduanda em </a:t>
            </a:r>
            <a:r>
              <a:rPr lang="pt-BR" sz="24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Desenv</a:t>
            </a: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 de Software</a:t>
            </a:r>
            <a:endParaRPr lang="pt-BR" sz="1900" i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0E2988C-CAC1-45D4-B8AD-7ACC1CAC2DB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57809" y="4070973"/>
            <a:ext cx="4949347" cy="494461"/>
            <a:chOff x="3057809" y="4070973"/>
            <a:chExt cx="4949347" cy="494461"/>
          </a:xfrm>
        </p:grpSpPr>
        <p:sp>
          <p:nvSpPr>
            <p:cNvPr id="10" name="Google Shape;163;g109ffa863cd_0_0">
              <a:hlinkClick r:id="rId14"/>
              <a:extLst>
                <a:ext uri="{FF2B5EF4-FFF2-40B4-BE49-F238E27FC236}">
                  <a16:creationId xmlns:a16="http://schemas.microsoft.com/office/drawing/2014/main" id="{89B4FB0B-1AC1-EFD1-5E2E-86431B41373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80213" y="4078054"/>
              <a:ext cx="2889073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2200" spc="-1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users/</a:t>
              </a:r>
              <a:r>
                <a:rPr lang="en-US" sz="2200" spc="-100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elidianaandrade</a:t>
              </a:r>
              <a:endParaRPr lang="en-US" sz="2200" i="0" u="none" strike="noStrike" cap="none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63;g109ffa863cd_0_0">
              <a:hlinkClick r:id="rId15"/>
              <a:extLst>
                <a:ext uri="{FF2B5EF4-FFF2-40B4-BE49-F238E27FC236}">
                  <a16:creationId xmlns:a16="http://schemas.microsoft.com/office/drawing/2014/main" id="{A486B2AA-706C-BBC4-2645-573FB73C2C4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939662" y="4070973"/>
              <a:ext cx="2067494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2200" spc="-1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@casalfullstack</a:t>
              </a:r>
              <a:endParaRPr lang="en-US" sz="2200" i="0" u="none" strike="noStrike" cap="none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" name="Imagem 7" descr="Desenho com traços pretos em fundo branco&#10;&#10;Descrição gerada automaticamente">
              <a:hlinkClick r:id="rId15"/>
              <a:extLst>
                <a:ext uri="{FF2B5EF4-FFF2-40B4-BE49-F238E27FC236}">
                  <a16:creationId xmlns:a16="http://schemas.microsoft.com/office/drawing/2014/main" id="{8BFDBE91-0772-F17D-55E8-8985364F280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724653" y="4199888"/>
              <a:ext cx="360000" cy="252823"/>
            </a:xfrm>
            <a:prstGeom prst="rect">
              <a:avLst/>
            </a:prstGeom>
          </p:spPr>
        </p:pic>
        <p:pic>
          <p:nvPicPr>
            <p:cNvPr id="17" name="Imagem 16" descr="Forma, Círculo&#10;&#10;Descrição gerada automaticamente">
              <a:hlinkClick r:id="rId14"/>
              <a:extLst>
                <a:ext uri="{FF2B5EF4-FFF2-40B4-BE49-F238E27FC236}">
                  <a16:creationId xmlns:a16="http://schemas.microsoft.com/office/drawing/2014/main" id="{B7A9F528-5FAD-8EAF-1B79-4C531861270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057809" y="4174381"/>
              <a:ext cx="252000" cy="292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097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FB52995E-AFC3-E53E-6EA3-4E29893576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clona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 repositório </a:t>
            </a:r>
            <a:r>
              <a:rPr lang="pt-BR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existente para um novo diretório (pasta) local.</a:t>
            </a:r>
          </a:p>
        </p:txBody>
      </p:sp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D65112E4-4CD5-0C38-23F8-19B2E8B3E60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4243" y="2164173"/>
            <a:ext cx="1800000" cy="1296000"/>
            <a:chOff x="724243" y="2175522"/>
            <a:chExt cx="1800000" cy="1296000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A9E0709C-0A43-F9A9-C42A-9B997475A2B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24243" y="2175522"/>
              <a:ext cx="1800000" cy="1296000"/>
              <a:chOff x="665226" y="1708695"/>
              <a:chExt cx="1800000" cy="1296000"/>
            </a:xfrm>
          </p:grpSpPr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B78F2619-F436-394A-5E9E-FB57DE89B31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5226" y="1708695"/>
                <a:ext cx="1800000" cy="1296000"/>
              </a:xfrm>
              <a:prstGeom prst="rect">
                <a:avLst/>
              </a:prstGeom>
              <a:solidFill>
                <a:schemeClr val="tx2"/>
              </a:solidFill>
              <a:ln w="19050">
                <a:solidFill>
                  <a:schemeClr val="bg1">
                    <a:lumMod val="50000"/>
                  </a:schemeClr>
                </a:solidFill>
                <a:prstDash val="sysDot"/>
                <a:extLst>
                  <a:ext uri="{C807C97D-BFC1-408E-A445-0C87EB9F89A2}">
                    <ask:lineSketchStyleProps xmlns:ask="http://schemas.microsoft.com/office/drawing/2018/sketchyshapes" sd="3284100606">
                      <a:custGeom>
                        <a:avLst/>
                        <a:gdLst>
                          <a:gd name="connsiteX0" fmla="*/ 0 w 1260000"/>
                          <a:gd name="connsiteY0" fmla="*/ 0 h 1260000"/>
                          <a:gd name="connsiteX1" fmla="*/ 604800 w 1260000"/>
                          <a:gd name="connsiteY1" fmla="*/ 0 h 1260000"/>
                          <a:gd name="connsiteX2" fmla="*/ 1260000 w 1260000"/>
                          <a:gd name="connsiteY2" fmla="*/ 0 h 1260000"/>
                          <a:gd name="connsiteX3" fmla="*/ 1260000 w 1260000"/>
                          <a:gd name="connsiteY3" fmla="*/ 630000 h 1260000"/>
                          <a:gd name="connsiteX4" fmla="*/ 1260000 w 1260000"/>
                          <a:gd name="connsiteY4" fmla="*/ 1260000 h 1260000"/>
                          <a:gd name="connsiteX5" fmla="*/ 617400 w 1260000"/>
                          <a:gd name="connsiteY5" fmla="*/ 1260000 h 1260000"/>
                          <a:gd name="connsiteX6" fmla="*/ 0 w 1260000"/>
                          <a:gd name="connsiteY6" fmla="*/ 1260000 h 1260000"/>
                          <a:gd name="connsiteX7" fmla="*/ 0 w 1260000"/>
                          <a:gd name="connsiteY7" fmla="*/ 617400 h 1260000"/>
                          <a:gd name="connsiteX8" fmla="*/ 0 w 1260000"/>
                          <a:gd name="connsiteY8" fmla="*/ 0 h 12600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60000" h="1260000" fill="none" extrusionOk="0">
                            <a:moveTo>
                              <a:pt x="0" y="0"/>
                            </a:moveTo>
                            <a:cubicBezTo>
                              <a:pt x="263591" y="-10521"/>
                              <a:pt x="462883" y="12598"/>
                              <a:pt x="604800" y="0"/>
                            </a:cubicBezTo>
                            <a:cubicBezTo>
                              <a:pt x="746717" y="-12598"/>
                              <a:pt x="1024678" y="22111"/>
                              <a:pt x="1260000" y="0"/>
                            </a:cubicBezTo>
                            <a:cubicBezTo>
                              <a:pt x="1247393" y="269702"/>
                              <a:pt x="1241859" y="366905"/>
                              <a:pt x="1260000" y="630000"/>
                            </a:cubicBezTo>
                            <a:cubicBezTo>
                              <a:pt x="1278141" y="893095"/>
                              <a:pt x="1274091" y="978781"/>
                              <a:pt x="1260000" y="1260000"/>
                            </a:cubicBezTo>
                            <a:cubicBezTo>
                              <a:pt x="974546" y="1290074"/>
                              <a:pt x="821049" y="1276869"/>
                              <a:pt x="617400" y="1260000"/>
                            </a:cubicBezTo>
                            <a:cubicBezTo>
                              <a:pt x="413751" y="1243131"/>
                              <a:pt x="240368" y="1266530"/>
                              <a:pt x="0" y="1260000"/>
                            </a:cubicBezTo>
                            <a:cubicBezTo>
                              <a:pt x="4188" y="1129830"/>
                              <a:pt x="-31308" y="809424"/>
                              <a:pt x="0" y="617400"/>
                            </a:cubicBezTo>
                            <a:cubicBezTo>
                              <a:pt x="31308" y="425376"/>
                              <a:pt x="29623" y="268177"/>
                              <a:pt x="0" y="0"/>
                            </a:cubicBezTo>
                            <a:close/>
                          </a:path>
                          <a:path w="1260000" h="1260000" stroke="0" extrusionOk="0">
                            <a:moveTo>
                              <a:pt x="0" y="0"/>
                            </a:moveTo>
                            <a:cubicBezTo>
                              <a:pt x="221256" y="1897"/>
                              <a:pt x="314826" y="12069"/>
                              <a:pt x="604800" y="0"/>
                            </a:cubicBezTo>
                            <a:cubicBezTo>
                              <a:pt x="894774" y="-12069"/>
                              <a:pt x="1094373" y="19770"/>
                              <a:pt x="1260000" y="0"/>
                            </a:cubicBezTo>
                            <a:cubicBezTo>
                              <a:pt x="1229647" y="212713"/>
                              <a:pt x="1284541" y="397711"/>
                              <a:pt x="1260000" y="642600"/>
                            </a:cubicBezTo>
                            <a:cubicBezTo>
                              <a:pt x="1235459" y="887489"/>
                              <a:pt x="1286518" y="1047854"/>
                              <a:pt x="1260000" y="1260000"/>
                            </a:cubicBezTo>
                            <a:cubicBezTo>
                              <a:pt x="1068962" y="1284865"/>
                              <a:pt x="933498" y="1232224"/>
                              <a:pt x="617400" y="1260000"/>
                            </a:cubicBezTo>
                            <a:cubicBezTo>
                              <a:pt x="301302" y="1287776"/>
                              <a:pt x="206190" y="1277976"/>
                              <a:pt x="0" y="1260000"/>
                            </a:cubicBezTo>
                            <a:cubicBezTo>
                              <a:pt x="5508" y="962575"/>
                              <a:pt x="28006" y="822844"/>
                              <a:pt x="0" y="642600"/>
                            </a:cubicBezTo>
                            <a:cubicBezTo>
                              <a:pt x="-28006" y="462356"/>
                              <a:pt x="-8332" y="23035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8" name="Gráfico 7" descr="Programadora com preenchimento sólido">
                <a:extLst>
                  <a:ext uri="{FF2B5EF4-FFF2-40B4-BE49-F238E27FC236}">
                    <a16:creationId xmlns:a16="http://schemas.microsoft.com/office/drawing/2014/main" id="{E847F01E-4E8B-0FC2-A983-83FE717A7A04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200465" y="1802931"/>
                <a:ext cx="724069" cy="724069"/>
              </a:xfrm>
              <a:prstGeom prst="rect">
                <a:avLst/>
              </a:prstGeom>
            </p:spPr>
          </p:pic>
        </p:grpSp>
        <p:pic>
          <p:nvPicPr>
            <p:cNvPr id="15" name="Gráfico 14" descr="Abrir pasta com preenchimento sólido">
              <a:extLst>
                <a:ext uri="{FF2B5EF4-FFF2-40B4-BE49-F238E27FC236}">
                  <a16:creationId xmlns:a16="http://schemas.microsoft.com/office/drawing/2014/main" id="{E1CD4E34-0A6A-229B-4D19-D0CEE0B9FDC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391799" y="2973298"/>
              <a:ext cx="470525" cy="470525"/>
            </a:xfrm>
            <a:prstGeom prst="rect">
              <a:avLst/>
            </a:prstGeom>
          </p:spPr>
        </p:pic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539777" y="2164173"/>
            <a:ext cx="1800000" cy="1296000"/>
            <a:chOff x="6539777" y="2164173"/>
            <a:chExt cx="1800000" cy="1296000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F4664E98-0932-7313-C68E-FF7B1F7CC67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39777" y="2164173"/>
              <a:ext cx="180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042F12A7-C824-EF9D-7A24-821B574A09E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62324" y="3012753"/>
            <a:ext cx="5345009" cy="338524"/>
            <a:chOff x="1862324" y="3012753"/>
            <a:chExt cx="5345009" cy="338524"/>
          </a:xfrm>
        </p:grpSpPr>
        <p:cxnSp>
          <p:nvCxnSpPr>
            <p:cNvPr id="2" name="Conector de Seta Reta 1">
              <a:extLst>
                <a:ext uri="{FF2B5EF4-FFF2-40B4-BE49-F238E27FC236}">
                  <a16:creationId xmlns:a16="http://schemas.microsoft.com/office/drawing/2014/main" id="{35A90F33-3879-4F6F-3DFC-927C71742BBA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H="1">
              <a:off x="1862324" y="3183966"/>
              <a:ext cx="1913686" cy="0"/>
            </a:xfrm>
            <a:prstGeom prst="straightConnector1">
              <a:avLst/>
            </a:prstGeom>
            <a:ln w="38100">
              <a:solidFill>
                <a:srgbClr val="040A2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Google Shape;163;g109ffa863cd_0_0">
              <a:extLst>
                <a:ext uri="{FF2B5EF4-FFF2-40B4-BE49-F238E27FC236}">
                  <a16:creationId xmlns:a16="http://schemas.microsoft.com/office/drawing/2014/main" id="{1C00CF09-A689-C1EF-EF7E-66E8EBB8200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90555" y="3027277"/>
              <a:ext cx="830221" cy="32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pt-BR" b="1" dirty="0" err="1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git</a:t>
              </a:r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 clone</a:t>
              </a:r>
            </a:p>
          </p:txBody>
        </p: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328BF7FD-E79E-7088-10D0-4AC47CF024D5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5288010" y="3183284"/>
              <a:ext cx="1919323" cy="682"/>
            </a:xfrm>
            <a:prstGeom prst="straightConnector1">
              <a:avLst/>
            </a:prstGeom>
            <a:ln w="38100">
              <a:solidFill>
                <a:srgbClr val="040A2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FFC46459-2312-683F-D8BB-E12E73B93B2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04239" y="3012753"/>
              <a:ext cx="830221" cy="32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pt-BR" b="1" dirty="0" err="1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git</a:t>
              </a:r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 clone</a:t>
              </a:r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0B728522-00D3-6C73-7D05-312335DFF10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2D648F2A-F190-9734-8296-26D59C08FEF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0" name="Google Shape;163;g109ffa863cd_0_0">
              <a:extLst>
                <a:ext uri="{FF2B5EF4-FFF2-40B4-BE49-F238E27FC236}">
                  <a16:creationId xmlns:a16="http://schemas.microsoft.com/office/drawing/2014/main" id="{369251A4-1E9D-8A97-9C6B-3B7A0630EB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1F93A1B2-7572-F3C0-71FB-6925E9988B1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32" name="Fluxograma: Terminação 31">
                <a:extLst>
                  <a:ext uri="{FF2B5EF4-FFF2-40B4-BE49-F238E27FC236}">
                    <a16:creationId xmlns:a16="http://schemas.microsoft.com/office/drawing/2014/main" id="{64C3D342-5B7C-3355-9F8F-312BC92221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33" name="Gráfico 32" descr="Caixa com preenchimento sólido">
                <a:extLst>
                  <a:ext uri="{FF2B5EF4-FFF2-40B4-BE49-F238E27FC236}">
                    <a16:creationId xmlns:a16="http://schemas.microsoft.com/office/drawing/2014/main" id="{F9486FFF-E7E9-EE9A-4663-7DFFCB406E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6130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78F2619-F436-394A-5E9E-FB57DE89B3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35A90F33-3879-4F6F-3DFC-927C71742BB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1C00CF09-A689-C1EF-EF7E-66E8EBB8200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90555" y="3027277"/>
            <a:ext cx="83022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clone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FFC46459-2312-683F-D8BB-E12E73B93B2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04239" y="3012753"/>
            <a:ext cx="83022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clone</a:t>
            </a: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1E6DA377-C6EB-B9B6-7EE5-7706C6EEF5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clona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 repositório </a:t>
            </a:r>
            <a:r>
              <a:rPr lang="pt-BR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existente para um novo diretório (pasta) local.</a:t>
            </a:r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DEA488E8-6EC9-0930-63CC-0C11827DA19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EE6D23F1-BF2D-992B-AA11-8FEFF59C8BE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5C8DA7CA-35AB-2382-240A-54228E372A8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CC9E1030-E917-53BB-C54A-160C5186D50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08C75B8B-2729-2AC1-D8EB-B788E78BEE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A6AD6123-FE61-8648-54EB-EDE6530DAB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E4925F41-1617-77E4-F796-1F81B21F75C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166262"/>
            <a:chOff x="869797" y="3319773"/>
            <a:chExt cx="1512000" cy="1166262"/>
          </a:xfrm>
        </p:grpSpPr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EE565473-4629-8389-49EF-9247E581102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3" idx="0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2" name="Agrupar 191">
              <a:extLst>
                <a:ext uri="{FF2B5EF4-FFF2-40B4-BE49-F238E27FC236}">
                  <a16:creationId xmlns:a16="http://schemas.microsoft.com/office/drawing/2014/main" id="{BD281FC5-F1A1-FCAB-698D-E89CE31B9D2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193" name="Retângulo 192">
                <a:extLst>
                  <a:ext uri="{FF2B5EF4-FFF2-40B4-BE49-F238E27FC236}">
                    <a16:creationId xmlns:a16="http://schemas.microsoft.com/office/drawing/2014/main" id="{2D1E633C-D61B-5BAC-C918-E44F10F4F3E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94" name="Google Shape;163;g109ffa863cd_0_0">
                <a:extLst>
                  <a:ext uri="{FF2B5EF4-FFF2-40B4-BE49-F238E27FC236}">
                    <a16:creationId xmlns:a16="http://schemas.microsoft.com/office/drawing/2014/main" id="{F8DF745C-DE98-67A1-95D3-6F9316B072BC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195" name="Agrupar 194">
                <a:extLst>
                  <a:ext uri="{FF2B5EF4-FFF2-40B4-BE49-F238E27FC236}">
                    <a16:creationId xmlns:a16="http://schemas.microsoft.com/office/drawing/2014/main" id="{135DC2DF-0F74-0F20-207C-A0BBC8A683B3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196" name="Fluxograma: Terminação 195">
                  <a:extLst>
                    <a:ext uri="{FF2B5EF4-FFF2-40B4-BE49-F238E27FC236}">
                      <a16:creationId xmlns:a16="http://schemas.microsoft.com/office/drawing/2014/main" id="{E4CC3BA1-DE73-8019-2B4E-D64F92B51DC1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197" name="Gráfico 196" descr="Caixa com preenchimento sólido">
                  <a:extLst>
                    <a:ext uri="{FF2B5EF4-FFF2-40B4-BE49-F238E27FC236}">
                      <a16:creationId xmlns:a16="http://schemas.microsoft.com/office/drawing/2014/main" id="{8ABF07FB-6C69-0223-1188-9A3BF0B7A5AF}"/>
                    </a:ext>
                  </a:extLst>
                </p:cNvPr>
                <p:cNvPicPr>
                  <a:picLocks noGrp="1" noRo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98" name="Agrupar 197">
            <a:extLst>
              <a:ext uri="{FF2B5EF4-FFF2-40B4-BE49-F238E27FC236}">
                <a16:creationId xmlns:a16="http://schemas.microsoft.com/office/drawing/2014/main" id="{E8D1235C-0C14-46F0-6AF2-C02992AC10B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869797" y="3322013"/>
            <a:chExt cx="1512000" cy="1164022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0E18A31E-51E9-CCA0-06B9-2D9433E298B2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02" idx="0"/>
            </p:cNvCxnSpPr>
            <p:nvPr/>
          </p:nvCxnSpPr>
          <p:spPr>
            <a:xfrm flipV="1">
              <a:off x="1625797" y="332201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0" name="Agrupar 199">
              <a:extLst>
                <a:ext uri="{FF2B5EF4-FFF2-40B4-BE49-F238E27FC236}">
                  <a16:creationId xmlns:a16="http://schemas.microsoft.com/office/drawing/2014/main" id="{6940487F-794A-3F8C-6D18-E490B92AE82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202" name="Retângulo 201">
                <a:extLst>
                  <a:ext uri="{FF2B5EF4-FFF2-40B4-BE49-F238E27FC236}">
                    <a16:creationId xmlns:a16="http://schemas.microsoft.com/office/drawing/2014/main" id="{7E85976E-343F-AF02-2BCB-F86FE7D98F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03" name="Google Shape;163;g109ffa863cd_0_0">
                <a:extLst>
                  <a:ext uri="{FF2B5EF4-FFF2-40B4-BE49-F238E27FC236}">
                    <a16:creationId xmlns:a16="http://schemas.microsoft.com/office/drawing/2014/main" id="{65CDBEAD-0DB4-609C-69F1-47A2FAD3B433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204" name="Agrupar 203">
                <a:extLst>
                  <a:ext uri="{FF2B5EF4-FFF2-40B4-BE49-F238E27FC236}">
                    <a16:creationId xmlns:a16="http://schemas.microsoft.com/office/drawing/2014/main" id="{A97A8627-476C-6438-7AB1-976F41D5B5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205" name="Fluxograma: Terminação 204">
                  <a:extLst>
                    <a:ext uri="{FF2B5EF4-FFF2-40B4-BE49-F238E27FC236}">
                      <a16:creationId xmlns:a16="http://schemas.microsoft.com/office/drawing/2014/main" id="{7DF63DB6-850C-82B9-B24D-FAAB1B318C5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206" name="Gráfico 205" descr="Caixa com preenchimento sólido">
                  <a:extLst>
                    <a:ext uri="{FF2B5EF4-FFF2-40B4-BE49-F238E27FC236}">
                      <a16:creationId xmlns:a16="http://schemas.microsoft.com/office/drawing/2014/main" id="{AD198AFD-21B7-6017-6F34-9D6EB1EAAA4D}"/>
                    </a:ext>
                  </a:extLst>
                </p:cNvPr>
                <p:cNvPicPr>
                  <a:picLocks noGrp="1" noRo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664631600"/>
      </p:ext>
    </p:extLst>
  </p:cSld>
  <p:clrMapOvr>
    <a:masterClrMapping/>
  </p:clrMapOvr>
  <p:transition spd="med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78F2619-F436-394A-5E9E-FB57DE89B3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C0940924-5AF0-6FC1-4536-E5184CD2AAC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73D1856B-0D9C-F0EA-F580-DC7DEC0C722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F36FC567-2B47-DFAE-ED9D-03EFB8C34D7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535DEF9E-972F-C0D7-2B0E-F462C5F7EF3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4" name="Google Shape;163;g109ffa863cd_0_0">
              <a:extLst>
                <a:ext uri="{FF2B5EF4-FFF2-40B4-BE49-F238E27FC236}">
                  <a16:creationId xmlns:a16="http://schemas.microsoft.com/office/drawing/2014/main" id="{586E1187-1F56-D2B4-10EF-F5F130AF816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25" name="Agrupar 24">
              <a:extLst>
                <a:ext uri="{FF2B5EF4-FFF2-40B4-BE49-F238E27FC236}">
                  <a16:creationId xmlns:a16="http://schemas.microsoft.com/office/drawing/2014/main" id="{3EB902B0-89DA-F3BD-48B8-818FF76BC12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26" name="Fluxograma: Terminação 25">
                <a:extLst>
                  <a:ext uri="{FF2B5EF4-FFF2-40B4-BE49-F238E27FC236}">
                    <a16:creationId xmlns:a16="http://schemas.microsoft.com/office/drawing/2014/main" id="{A89AE6DF-1346-ECA8-4CFC-621791D4E02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8" name="Gráfico 27" descr="Caixa com preenchimento sólido">
                <a:extLst>
                  <a:ext uri="{FF2B5EF4-FFF2-40B4-BE49-F238E27FC236}">
                    <a16:creationId xmlns:a16="http://schemas.microsoft.com/office/drawing/2014/main" id="{706525E9-1155-5DE3-C226-9B51D40E03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BC4AD307-44B4-7515-BB79-246FA4EAD09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166262"/>
            <a:chOff x="869797" y="3319773"/>
            <a:chExt cx="1512000" cy="1166262"/>
          </a:xfrm>
        </p:grpSpPr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55B1AF11-E7C9-E032-C505-D977EAC7C37C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42" idx="0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2E0B384D-0F51-5D87-817B-CD14973BE0E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42" name="Retângulo 41">
                <a:extLst>
                  <a:ext uri="{FF2B5EF4-FFF2-40B4-BE49-F238E27FC236}">
                    <a16:creationId xmlns:a16="http://schemas.microsoft.com/office/drawing/2014/main" id="{D1B795B9-BA25-3211-DEA3-A6026A1E9B9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3" name="Google Shape;163;g109ffa863cd_0_0">
                <a:extLst>
                  <a:ext uri="{FF2B5EF4-FFF2-40B4-BE49-F238E27FC236}">
                    <a16:creationId xmlns:a16="http://schemas.microsoft.com/office/drawing/2014/main" id="{D5A03C80-3F02-D4F2-03C1-4E1DAEACCA16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275BDC35-B27F-976F-CA43-331BB1DEB18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45" name="Fluxograma: Terminação 44">
                  <a:extLst>
                    <a:ext uri="{FF2B5EF4-FFF2-40B4-BE49-F238E27FC236}">
                      <a16:creationId xmlns:a16="http://schemas.microsoft.com/office/drawing/2014/main" id="{106CD583-2C93-4839-C75E-21BCC1D6010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46" name="Gráfico 45" descr="Caixa com preenchimento sólido">
                  <a:extLst>
                    <a:ext uri="{FF2B5EF4-FFF2-40B4-BE49-F238E27FC236}">
                      <a16:creationId xmlns:a16="http://schemas.microsoft.com/office/drawing/2014/main" id="{20E5F1A6-E2C1-2EAB-F3EE-CB233F6E83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44D0D64E-07B5-996B-07A4-390BF85806B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869797" y="3322013"/>
            <a:chExt cx="1512000" cy="1164022"/>
          </a:xfrm>
        </p:grpSpPr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C1AAE828-BF2C-E9E1-84F6-47560E40C345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50" idx="0"/>
            </p:cNvCxnSpPr>
            <p:nvPr/>
          </p:nvCxnSpPr>
          <p:spPr>
            <a:xfrm flipV="1">
              <a:off x="1625797" y="332201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Agrupar 47">
              <a:extLst>
                <a:ext uri="{FF2B5EF4-FFF2-40B4-BE49-F238E27FC236}">
                  <a16:creationId xmlns:a16="http://schemas.microsoft.com/office/drawing/2014/main" id="{D9B250F9-5A02-3C86-1733-3B59B08DBF0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50" name="Retângulo 49">
                <a:extLst>
                  <a:ext uri="{FF2B5EF4-FFF2-40B4-BE49-F238E27FC236}">
                    <a16:creationId xmlns:a16="http://schemas.microsoft.com/office/drawing/2014/main" id="{5F3EC664-5D7F-D01A-7EC2-C24DC37EAE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1" name="Google Shape;163;g109ffa863cd_0_0">
                <a:extLst>
                  <a:ext uri="{FF2B5EF4-FFF2-40B4-BE49-F238E27FC236}">
                    <a16:creationId xmlns:a16="http://schemas.microsoft.com/office/drawing/2014/main" id="{1BE2094A-1FFD-A4AA-055B-E1FA5C9A33CA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52" name="Agrupar 51">
                <a:extLst>
                  <a:ext uri="{FF2B5EF4-FFF2-40B4-BE49-F238E27FC236}">
                    <a16:creationId xmlns:a16="http://schemas.microsoft.com/office/drawing/2014/main" id="{6626C578-48FF-4767-4B17-82312C23C9E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53" name="Fluxograma: Terminação 52">
                  <a:extLst>
                    <a:ext uri="{FF2B5EF4-FFF2-40B4-BE49-F238E27FC236}">
                      <a16:creationId xmlns:a16="http://schemas.microsoft.com/office/drawing/2014/main" id="{B1420361-EB2D-A0AD-D27A-FBF1A934AC6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54" name="Gráfico 53" descr="Caixa com preenchimento sólido">
                  <a:extLst>
                    <a:ext uri="{FF2B5EF4-FFF2-40B4-BE49-F238E27FC236}">
                      <a16:creationId xmlns:a16="http://schemas.microsoft.com/office/drawing/2014/main" id="{3484B7FB-7FD7-6BAB-C76C-D277DAB5760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1" name="Retângulo: Cantos Arredondados 60">
            <a:extLst>
              <a:ext uri="{FF2B5EF4-FFF2-40B4-BE49-F238E27FC236}">
                <a16:creationId xmlns:a16="http://schemas.microsoft.com/office/drawing/2014/main" id="{3B12D7EC-D863-F67D-9D96-56C58DC1D1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grava alterações no repositório.</a:t>
            </a:r>
          </a:p>
        </p:txBody>
      </p:sp>
    </p:spTree>
    <p:extLst>
      <p:ext uri="{BB962C8B-B14F-4D97-AF65-F5344CB8AC3E}">
        <p14:creationId xmlns:p14="http://schemas.microsoft.com/office/powerpoint/2010/main" val="23886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35A90F33-3879-4F6F-3DFC-927C71742BB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9" name="Retângulo: Cantos Arredondados 208">
            <a:extLst>
              <a:ext uri="{FF2B5EF4-FFF2-40B4-BE49-F238E27FC236}">
                <a16:creationId xmlns:a16="http://schemas.microsoft.com/office/drawing/2014/main" id="{9F5B6D5F-7DA0-EEA3-2F01-6F61AD16F7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grava alterações no repositório.</a:t>
            </a:r>
          </a:p>
        </p:txBody>
      </p:sp>
      <p:pic>
        <p:nvPicPr>
          <p:cNvPr id="210" name="Gráfico 209" descr="Seta: curva ligeira com preenchimento sólido">
            <a:extLst>
              <a:ext uri="{FF2B5EF4-FFF2-40B4-BE49-F238E27FC236}">
                <a16:creationId xmlns:a16="http://schemas.microsoft.com/office/drawing/2014/main" id="{46C6A609-11CE-D7D1-793F-0BC6444610C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01379">
            <a:off x="2146051" y="3995666"/>
            <a:ext cx="647959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96326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90555" y="3027277"/>
            <a:ext cx="69674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9CCAD14B-D928-A613-5947-FA25D67F12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9327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56560" y="3027277"/>
            <a:ext cx="864225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push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6B4F7DC9-56C3-8970-1307-418A5A2428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5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empurra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as alterações do repositório local para o remoto.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70564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56560" y="3027277"/>
            <a:ext cx="864225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push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03D8CB26-F524-FDE1-A0B1-E11B5AFEB6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5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empurra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as alterações do repositório local para o remoto.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435504"/>
      </p:ext>
    </p:extLst>
  </p:cSld>
  <p:clrMapOvr>
    <a:masterClrMapping/>
  </p:clrMapOvr>
  <p:transition spd="med">
    <p:wipe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97A94BB2-44EB-FCFF-4529-C1DB8AFC839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5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8EA540-F0B1-00D7-CBB4-AF6F16FA02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4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289736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46591" y="3026661"/>
            <a:ext cx="730736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955427"/>
      </p:ext>
    </p:extLst>
  </p:cSld>
  <p:clrMapOvr>
    <a:masterClrMapping/>
  </p:clrMapOvr>
  <p:transition spd="slow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tângulo 54">
            <a:extLst>
              <a:ext uri="{FF2B5EF4-FFF2-40B4-BE49-F238E27FC236}">
                <a16:creationId xmlns:a16="http://schemas.microsoft.com/office/drawing/2014/main" id="{80ECE9CD-5B05-403B-0BF2-853559F410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D2A27323-A7BD-5498-FD04-5B4B68645DD1}"/>
              </a:ext>
            </a:extLst>
          </p:cNvPr>
          <p:cNvGrpSpPr>
            <a:grpSpLocks/>
          </p:cNvGrpSpPr>
          <p:nvPr/>
        </p:nvGrpSpPr>
        <p:grpSpPr>
          <a:xfrm>
            <a:off x="6677587" y="3337201"/>
            <a:ext cx="1512000" cy="1518508"/>
            <a:chOff x="869797" y="3319773"/>
            <a:chExt cx="1512000" cy="1518508"/>
          </a:xfrm>
        </p:grpSpPr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6D9CD8D3-6965-34E2-B363-091667D256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7BA732F0-7496-7D25-4354-2A70F352B944}"/>
                </a:ext>
              </a:extLst>
            </p:cNvPr>
            <p:cNvSpPr>
              <a:spLocks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0" name="Google Shape;163;g109ffa863cd_0_0">
              <a:extLst>
                <a:ext uri="{FF2B5EF4-FFF2-40B4-BE49-F238E27FC236}">
                  <a16:creationId xmlns:a16="http://schemas.microsoft.com/office/drawing/2014/main" id="{46C02D40-9DB6-69BC-DDC7-A269A719C19A}"/>
                </a:ext>
              </a:extLst>
            </p:cNvPr>
            <p:cNvSpPr txBox="1">
              <a:spLocks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27F0BC68-4F76-F566-BD76-76552901736D}"/>
                </a:ext>
              </a:extLst>
            </p:cNvPr>
            <p:cNvCxnSpPr>
              <a:cxnSpLocks/>
              <a:stCxn id="47" idx="2"/>
              <a:endCxn id="45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B9EEB4D3-E921-480C-7351-F8DBB5D72639}"/>
                </a:ext>
              </a:extLst>
            </p:cNvPr>
            <p:cNvGrpSpPr>
              <a:grpSpLocks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47" name="Fluxograma: Terminação 46">
                <a:extLst>
                  <a:ext uri="{FF2B5EF4-FFF2-40B4-BE49-F238E27FC236}">
                    <a16:creationId xmlns:a16="http://schemas.microsoft.com/office/drawing/2014/main" id="{13468B03-B3A7-3EB2-35C4-1CAADAD6CD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8" name="Gráfico 47" descr="Caixa com preenchimento sólido">
                <a:extLst>
                  <a:ext uri="{FF2B5EF4-FFF2-40B4-BE49-F238E27FC236}">
                    <a16:creationId xmlns:a16="http://schemas.microsoft.com/office/drawing/2014/main" id="{FCD8AEB3-F16C-3170-C07A-147CE19C07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3" name="Agrupar 42">
              <a:extLst>
                <a:ext uri="{FF2B5EF4-FFF2-40B4-BE49-F238E27FC236}">
                  <a16:creationId xmlns:a16="http://schemas.microsoft.com/office/drawing/2014/main" id="{9C654E88-108E-AC27-3544-15AF636A3D4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E32BC627-EAAC-D669-D8EA-2FF7F10672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ADCF7773-3CF5-EC3E-CA23-BD9B29C97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8EA540-F0B1-00D7-CBB4-AF6F16FA02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4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289736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46591" y="3026661"/>
            <a:ext cx="730736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45345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602CC2FB-7A63-5C61-0486-0D7AD433639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036677" y="3078245"/>
            <a:ext cx="909805" cy="0"/>
          </a:xfrm>
          <a:prstGeom prst="line">
            <a:avLst/>
          </a:prstGeom>
          <a:ln w="28575">
            <a:solidFill>
              <a:srgbClr val="EA4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A049D99B-4BCE-7C61-1E14-3D61D028ED7E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3924314" y="1938966"/>
            <a:ext cx="2340000" cy="2340000"/>
            <a:chOff x="3572687" y="2140250"/>
            <a:chExt cx="1998625" cy="1998625"/>
          </a:xfrm>
        </p:grpSpPr>
        <p:sp>
          <p:nvSpPr>
            <p:cNvPr id="18" name="Google Shape;579;p49">
              <a:extLst>
                <a:ext uri="{FF2B5EF4-FFF2-40B4-BE49-F238E27FC236}">
                  <a16:creationId xmlns:a16="http://schemas.microsoft.com/office/drawing/2014/main" id="{2F48E83C-99BC-234F-59B5-7A6C649BB4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" name="Imagem 18">
              <a:hlinkClick r:id="rId3"/>
              <a:extLst>
                <a:ext uri="{FF2B5EF4-FFF2-40B4-BE49-F238E27FC236}">
                  <a16:creationId xmlns:a16="http://schemas.microsoft.com/office/drawing/2014/main" id="{53FCC108-CDFA-4F73-E6C8-116EEE2C197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3952" t="18750" r="582" b="4878"/>
            <a:stretch/>
          </p:blipFill>
          <p:spPr>
            <a:xfrm>
              <a:off x="3618750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09B23801-D6F4-B5ED-951C-CBF4DE0520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36458" y="3690267"/>
            <a:ext cx="576000" cy="576000"/>
            <a:chOff x="5636458" y="3690267"/>
            <a:chExt cx="576000" cy="576000"/>
          </a:xfrm>
        </p:grpSpPr>
        <p:sp>
          <p:nvSpPr>
            <p:cNvPr id="243" name="Google Shape;579;p49">
              <a:extLst>
                <a:ext uri="{FF2B5EF4-FFF2-40B4-BE49-F238E27FC236}">
                  <a16:creationId xmlns:a16="http://schemas.microsoft.com/office/drawing/2014/main" id="{ECFF6C9C-5477-603A-91E7-878F2B8EB14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36458" y="3690267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32" name="Gráfico 1031" descr="Pipoca estrutura de tópicos">
              <a:extLst>
                <a:ext uri="{FF2B5EF4-FFF2-40B4-BE49-F238E27FC236}">
                  <a16:creationId xmlns:a16="http://schemas.microsoft.com/office/drawing/2014/main" id="{7521B98E-3DB1-044C-A3F0-941240BACBB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90458" y="3754483"/>
              <a:ext cx="468000" cy="468000"/>
            </a:xfrm>
            <a:prstGeom prst="rect">
              <a:avLst/>
            </a:prstGeom>
          </p:spPr>
        </p:pic>
      </p:grpSp>
      <p:grpSp>
        <p:nvGrpSpPr>
          <p:cNvPr id="199" name="Agrupar 198">
            <a:extLst>
              <a:ext uri="{FF2B5EF4-FFF2-40B4-BE49-F238E27FC236}">
                <a16:creationId xmlns:a16="http://schemas.microsoft.com/office/drawing/2014/main" id="{293BDDCC-4B98-DB09-681A-73B602BE5EE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14624" y="2790111"/>
            <a:ext cx="576000" cy="576266"/>
            <a:chOff x="4357895" y="3948217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C5087D11-3EB5-B31C-9A43-93A41BEBF0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57895" y="394821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8" name="Gráfico 197" descr="Controlador de jogo com preenchimento sólido">
              <a:extLst>
                <a:ext uri="{FF2B5EF4-FFF2-40B4-BE49-F238E27FC236}">
                  <a16:creationId xmlns:a16="http://schemas.microsoft.com/office/drawing/2014/main" id="{DB77D13F-65DA-4EBE-1585-A12A60AF46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29895" y="4020351"/>
              <a:ext cx="432000" cy="432000"/>
            </a:xfrm>
            <a:prstGeom prst="rect">
              <a:avLst/>
            </a:prstGeom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A15DD0CD-6FDF-72D8-7699-2F3A1FFE623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4213" y="1377547"/>
            <a:ext cx="7872571" cy="3372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3F04B597-0C96-2A0C-E39C-2A24A2153DD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3350404" y="1816100"/>
            <a:ext cx="2520000" cy="2520000"/>
            <a:chOff x="3572687" y="2140250"/>
            <a:chExt cx="1998625" cy="1998625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08514C97-A178-6494-B670-62C3FB11489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AEE709F9-88AA-11F3-BB44-A01B5286204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/>
            <a:srcRect/>
            <a:stretch/>
          </p:blipFill>
          <p:spPr>
            <a:xfrm>
              <a:off x="3618751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25230728-B1BC-8D39-B156-8E4F86264B4B}"/>
              </a:ext>
            </a:extLst>
          </p:cNvPr>
          <p:cNvCxnSpPr>
            <a:cxnSpLocks noGrp="1" noRot="1" noMove="1" noResize="1" noEditPoints="1" noAdjustHandles="1" noChangeArrowheads="1" noChangeShapeType="1"/>
            <a:stCxn id="15" idx="6"/>
            <a:endCxn id="15" idx="6"/>
          </p:cNvCxnSpPr>
          <p:nvPr/>
        </p:nvCxnSpPr>
        <p:spPr>
          <a:xfrm>
            <a:off x="5870404" y="3076100"/>
            <a:ext cx="0" cy="0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186" name="Agrupar 185">
            <a:extLst>
              <a:ext uri="{FF2B5EF4-FFF2-40B4-BE49-F238E27FC236}">
                <a16:creationId xmlns:a16="http://schemas.microsoft.com/office/drawing/2014/main" id="{E8601682-633B-EA38-C632-47304B45705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9185" y="4007931"/>
            <a:ext cx="576000" cy="576000"/>
            <a:chOff x="683132" y="3632599"/>
            <a:chExt cx="576000" cy="576000"/>
          </a:xfrm>
        </p:grpSpPr>
        <p:sp>
          <p:nvSpPr>
            <p:cNvPr id="63" name="Google Shape;579;p49">
              <a:extLst>
                <a:ext uri="{FF2B5EF4-FFF2-40B4-BE49-F238E27FC236}">
                  <a16:creationId xmlns:a16="http://schemas.microsoft.com/office/drawing/2014/main" id="{679E1E14-AA21-3C7E-5F16-6CF99E00C6E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3132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" name="Agrupar 131">
              <a:extLst>
                <a:ext uri="{FF2B5EF4-FFF2-40B4-BE49-F238E27FC236}">
                  <a16:creationId xmlns:a16="http://schemas.microsoft.com/office/drawing/2014/main" id="{0643F672-B2E9-27DA-BA5C-81C23EB06EE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34768" y="3775784"/>
              <a:ext cx="465457" cy="307044"/>
              <a:chOff x="408053" y="4199264"/>
              <a:chExt cx="465457" cy="307044"/>
            </a:xfrm>
          </p:grpSpPr>
          <p:pic>
            <p:nvPicPr>
              <p:cNvPr id="50" name="Gráfico 49" descr="Narrativa com preenchimento sólido">
                <a:extLst>
                  <a:ext uri="{FF2B5EF4-FFF2-40B4-BE49-F238E27FC236}">
                    <a16:creationId xmlns:a16="http://schemas.microsoft.com/office/drawing/2014/main" id="{73C3A230-B224-88A6-4564-61C0CDC003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rcRect t="37008"/>
              <a:stretch/>
            </p:blipFill>
            <p:spPr>
              <a:xfrm>
                <a:off x="408053" y="4213106"/>
                <a:ext cx="465457" cy="293202"/>
              </a:xfrm>
              <a:prstGeom prst="rect">
                <a:avLst/>
              </a:prstGeom>
            </p:spPr>
          </p:pic>
          <p:pic>
            <p:nvPicPr>
              <p:cNvPr id="52" name="Gráfico 51" descr="Livro fechado estrutura de tópicos">
                <a:extLst>
                  <a:ext uri="{FF2B5EF4-FFF2-40B4-BE49-F238E27FC236}">
                    <a16:creationId xmlns:a16="http://schemas.microsoft.com/office/drawing/2014/main" id="{929A3034-83C8-B477-3D85-4F2E055218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489108" y="4302619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53" name="Gráfico 52" descr="Livro fechado estrutura de tópicos">
                <a:extLst>
                  <a:ext uri="{FF2B5EF4-FFF2-40B4-BE49-F238E27FC236}">
                    <a16:creationId xmlns:a16="http://schemas.microsoft.com/office/drawing/2014/main" id="{5A505400-6C0E-8F96-DD5D-7A19E94CDE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498384" y="4256442"/>
                <a:ext cx="160554" cy="70817"/>
              </a:xfrm>
              <a:prstGeom prst="rect">
                <a:avLst/>
              </a:prstGeom>
            </p:spPr>
          </p:pic>
          <p:sp>
            <p:nvSpPr>
              <p:cNvPr id="56" name="Elipse 55">
                <a:extLst>
                  <a:ext uri="{FF2B5EF4-FFF2-40B4-BE49-F238E27FC236}">
                    <a16:creationId xmlns:a16="http://schemas.microsoft.com/office/drawing/2014/main" id="{F90C17E6-A830-4E47-4FCD-617DF4E52E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7374" y="4199264"/>
                <a:ext cx="47397" cy="457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28" name="Gráfico 127" descr="Livro fechado estrutura de tópicos">
                <a:extLst>
                  <a:ext uri="{FF2B5EF4-FFF2-40B4-BE49-F238E27FC236}">
                    <a16:creationId xmlns:a16="http://schemas.microsoft.com/office/drawing/2014/main" id="{1606AC7F-BA0C-29D7-BECF-CB5FDCC617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508917" y="4226165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130" name="Gráfico 129" descr="Livro fechado estrutura de tópicos">
                <a:extLst>
                  <a:ext uri="{FF2B5EF4-FFF2-40B4-BE49-F238E27FC236}">
                    <a16:creationId xmlns:a16="http://schemas.microsoft.com/office/drawing/2014/main" id="{A5DB72E2-3FF6-5358-B8A0-1DEABA1605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483375" y="4339003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62" name="Gráfico 61" descr="Livro fechado estrutura de tópicos">
                <a:extLst>
                  <a:ext uri="{FF2B5EF4-FFF2-40B4-BE49-F238E27FC236}">
                    <a16:creationId xmlns:a16="http://schemas.microsoft.com/office/drawing/2014/main" id="{5748378F-12D0-F250-D743-71D55275CC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454568" y="4286099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131" name="Gráfico 130" descr="Livro fechado estrutura de tópicos">
                <a:extLst>
                  <a:ext uri="{FF2B5EF4-FFF2-40B4-BE49-F238E27FC236}">
                    <a16:creationId xmlns:a16="http://schemas.microsoft.com/office/drawing/2014/main" id="{6E2F5D75-20FC-3D5A-9D46-F6A9E8CF2A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522718" y="4314410"/>
                <a:ext cx="160554" cy="70817"/>
              </a:xfrm>
              <a:prstGeom prst="rect">
                <a:avLst/>
              </a:prstGeom>
            </p:spPr>
          </p:pic>
        </p:grpSp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B123EEB-212F-022E-2C45-A2A14E3920E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7358" y="4004490"/>
            <a:ext cx="576000" cy="576000"/>
            <a:chOff x="2420134" y="3632599"/>
            <a:chExt cx="576000" cy="576000"/>
          </a:xfrm>
        </p:grpSpPr>
        <p:sp>
          <p:nvSpPr>
            <p:cNvPr id="2" name="Google Shape;579;p49">
              <a:extLst>
                <a:ext uri="{FF2B5EF4-FFF2-40B4-BE49-F238E27FC236}">
                  <a16:creationId xmlns:a16="http://schemas.microsoft.com/office/drawing/2014/main" id="{9BB7E3D8-7ADD-4A50-A5A2-F3E7C802BBB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420134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" name="Gráfico 27" descr="Cérebro direito e esquerdo estrutura de tópicos">
              <a:extLst>
                <a:ext uri="{FF2B5EF4-FFF2-40B4-BE49-F238E27FC236}">
                  <a16:creationId xmlns:a16="http://schemas.microsoft.com/office/drawing/2014/main" id="{96CECBF5-358D-76AC-5959-DC1DBC10F5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488009" y="3705684"/>
              <a:ext cx="432000" cy="432000"/>
            </a:xfrm>
            <a:prstGeom prst="rect">
              <a:avLst/>
            </a:prstGeom>
          </p:spPr>
        </p:pic>
      </p:grpSp>
      <p:grpSp>
        <p:nvGrpSpPr>
          <p:cNvPr id="129" name="Agrupar 128">
            <a:extLst>
              <a:ext uri="{FF2B5EF4-FFF2-40B4-BE49-F238E27FC236}">
                <a16:creationId xmlns:a16="http://schemas.microsoft.com/office/drawing/2014/main" id="{74D52121-DCF7-D6D5-D795-EF672992C5F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7358" y="4004224"/>
            <a:ext cx="576000" cy="576266"/>
            <a:chOff x="2537781" y="1847345"/>
            <a:chExt cx="576000" cy="576266"/>
          </a:xfrm>
        </p:grpSpPr>
        <p:sp>
          <p:nvSpPr>
            <p:cNvPr id="48" name="Google Shape;579;p49">
              <a:extLst>
                <a:ext uri="{FF2B5EF4-FFF2-40B4-BE49-F238E27FC236}">
                  <a16:creationId xmlns:a16="http://schemas.microsoft.com/office/drawing/2014/main" id="{F336079B-D286-0299-82CE-7BE5CA646B6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37781" y="184734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Coração 10">
              <a:extLst>
                <a:ext uri="{FF2B5EF4-FFF2-40B4-BE49-F238E27FC236}">
                  <a16:creationId xmlns:a16="http://schemas.microsoft.com/office/drawing/2014/main" id="{5D193E5D-A827-3125-6D19-08077568F14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11525" y="2046925"/>
              <a:ext cx="224178" cy="199274"/>
            </a:xfrm>
            <a:prstGeom prst="heart">
              <a:avLst/>
            </a:prstGeom>
            <a:solidFill>
              <a:srgbClr val="EA4E60"/>
            </a:solidFill>
            <a:ln>
              <a:solidFill>
                <a:srgbClr val="EA4E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18" name="Agrupar 217">
            <a:extLst>
              <a:ext uri="{FF2B5EF4-FFF2-40B4-BE49-F238E27FC236}">
                <a16:creationId xmlns:a16="http://schemas.microsoft.com/office/drawing/2014/main" id="{B6E9B8F2-62C3-FCAE-C56B-C99FE6B3DBB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341404" y="2023522"/>
            <a:ext cx="2064872" cy="487380"/>
            <a:chOff x="6187415" y="2493572"/>
            <a:chExt cx="2064872" cy="487380"/>
          </a:xfrm>
        </p:grpSpPr>
        <p:pic>
          <p:nvPicPr>
            <p:cNvPr id="219" name="Imagem 218" descr="Ícone&#10;&#10;Descrição gerada automaticamente">
              <a:hlinkClick r:id="rId18"/>
              <a:extLst>
                <a:ext uri="{FF2B5EF4-FFF2-40B4-BE49-F238E27FC236}">
                  <a16:creationId xmlns:a16="http://schemas.microsoft.com/office/drawing/2014/main" id="{758FB322-D2E8-1D1B-560C-F0B469319AC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187415" y="2614774"/>
              <a:ext cx="288000" cy="288000"/>
            </a:xfrm>
            <a:prstGeom prst="rect">
              <a:avLst/>
            </a:prstGeom>
          </p:spPr>
        </p:pic>
        <p:sp>
          <p:nvSpPr>
            <p:cNvPr id="220" name="Google Shape;163;g109ffa863cd_0_0">
              <a:hlinkClick r:id="rId18"/>
              <a:extLst>
                <a:ext uri="{FF2B5EF4-FFF2-40B4-BE49-F238E27FC236}">
                  <a16:creationId xmlns:a16="http://schemas.microsoft.com/office/drawing/2014/main" id="{4B112669-FEEC-4EDF-644F-602D8CB9196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341595" y="2493572"/>
              <a:ext cx="1910692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pt-BR" sz="22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@elicosmaker</a:t>
              </a:r>
              <a:endParaRPr lang="en-US" sz="2200" i="0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Agrupar 231">
            <a:extLst>
              <a:ext uri="{FF2B5EF4-FFF2-40B4-BE49-F238E27FC236}">
                <a16:creationId xmlns:a16="http://schemas.microsoft.com/office/drawing/2014/main" id="{3A337C77-7596-021D-77B4-20F628EDFD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999740" y="2820966"/>
            <a:ext cx="576000" cy="576000"/>
            <a:chOff x="3489394" y="3632599"/>
            <a:chExt cx="576000" cy="576000"/>
          </a:xfrm>
        </p:grpSpPr>
        <p:sp>
          <p:nvSpPr>
            <p:cNvPr id="233" name="Google Shape;579;p49">
              <a:extLst>
                <a:ext uri="{FF2B5EF4-FFF2-40B4-BE49-F238E27FC236}">
                  <a16:creationId xmlns:a16="http://schemas.microsoft.com/office/drawing/2014/main" id="{6F56B491-C2EB-07FB-4F7C-64AA20DAF9F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489394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34" name="Gráfico 233" descr="Livros estrutura de tópicos">
              <a:extLst>
                <a:ext uri="{FF2B5EF4-FFF2-40B4-BE49-F238E27FC236}">
                  <a16:creationId xmlns:a16="http://schemas.microsoft.com/office/drawing/2014/main" id="{97EF362D-EE72-A45C-F5CB-56260B00AC0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3563645" y="3717708"/>
              <a:ext cx="432000" cy="432000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6FC2DAD-FB8B-C02D-CFDD-2CA886493BB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36458" y="2020784"/>
            <a:ext cx="576000" cy="576000"/>
            <a:chOff x="5636458" y="2020784"/>
            <a:chExt cx="576000" cy="576000"/>
          </a:xfrm>
        </p:grpSpPr>
        <p:sp>
          <p:nvSpPr>
            <p:cNvPr id="221" name="Google Shape;579;p49">
              <a:extLst>
                <a:ext uri="{FF2B5EF4-FFF2-40B4-BE49-F238E27FC236}">
                  <a16:creationId xmlns:a16="http://schemas.microsoft.com/office/drawing/2014/main" id="{9CC27247-ED91-C4CE-18D8-D4377493F86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36458" y="2020784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2" name="Gráfico 241" descr="Artista feminina com preenchimento sólido">
              <a:extLst>
                <a:ext uri="{FF2B5EF4-FFF2-40B4-BE49-F238E27FC236}">
                  <a16:creationId xmlns:a16="http://schemas.microsoft.com/office/drawing/2014/main" id="{79F5732C-7149-DAF2-8B77-D15AD556407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673849" y="2047512"/>
              <a:ext cx="502703" cy="502703"/>
            </a:xfrm>
            <a:prstGeom prst="rect">
              <a:avLst/>
            </a:prstGeom>
          </p:spPr>
        </p:pic>
      </p:grpSp>
      <p:pic>
        <p:nvPicPr>
          <p:cNvPr id="8" name="Gráfico 7" descr="Seta: curva no sentido horário com preenchimento sólido">
            <a:extLst>
              <a:ext uri="{FF2B5EF4-FFF2-40B4-BE49-F238E27FC236}">
                <a16:creationId xmlns:a16="http://schemas.microsoft.com/office/drawing/2014/main" id="{094526D0-E1CC-BCFC-884D-1B95025730E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19569470">
            <a:off x="2725844" y="2890687"/>
            <a:ext cx="651861" cy="651861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0A880E94-EBBC-769A-6DF3-883C39D1A7CB}"/>
              </a:ext>
            </a:extLst>
          </p:cNvPr>
          <p:cNvGrpSpPr/>
          <p:nvPr/>
        </p:nvGrpSpPr>
        <p:grpSpPr>
          <a:xfrm>
            <a:off x="1691216" y="1794667"/>
            <a:ext cx="1327408" cy="1327408"/>
            <a:chOff x="3572687" y="2140250"/>
            <a:chExt cx="1998625" cy="1998625"/>
          </a:xfrm>
        </p:grpSpPr>
        <p:sp>
          <p:nvSpPr>
            <p:cNvPr id="10" name="Google Shape;579;p49">
              <a:extLst>
                <a:ext uri="{FF2B5EF4-FFF2-40B4-BE49-F238E27FC236}">
                  <a16:creationId xmlns:a16="http://schemas.microsoft.com/office/drawing/2014/main" id="{C95D8E44-A50C-8E94-8036-71C150208026}"/>
                </a:ext>
              </a:extLst>
            </p:cNvPr>
            <p:cNvSpPr/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155DA8D-2438-F1DA-948E-039CCBDF58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/>
            <a:srcRect/>
            <a:stretch/>
          </p:blipFill>
          <p:spPr>
            <a:xfrm>
              <a:off x="3638219" y="2209123"/>
              <a:ext cx="1870030" cy="1870030"/>
            </a:xfrm>
            <a:prstGeom prst="ellipse">
              <a:avLst/>
            </a:prstGeom>
            <a:ln w="19050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549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9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61111E-6 4.81481E-6 L -0.09461 -0.05587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" y="-280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2.09877E-6 L 0.09462 -0.05525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2" y="-277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461 -0.05587 L -3.61111E-6 4.81481E-6 " pathEditMode="relative" rAng="0" ptsTypes="AA">
                                      <p:cBhvr>
                                        <p:cTn id="4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2" y="2778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462 -0.05525 L 0 2.09877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" y="2747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35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33333E-6 4.93827E-7 L -0.29966 4.93827E-7 " pathEditMode="relative" rAng="0" ptsTypes="AA">
                                      <p:cBhvr>
                                        <p:cTn id="5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83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20988E-6 L 0.12865 3.20988E-6 " pathEditMode="relative" rAng="0" ptsTypes="AA">
                                      <p:cBhvr>
                                        <p:cTn id="61" dur="6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4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15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1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42D79518-5932-E84C-39CE-27ED348482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D290C83-52B5-FAC5-C22F-893C1309F15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BBBAF0F-F3E7-E80F-D21C-E21FA252B8A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587" y="3337201"/>
            <a:ext cx="1512000" cy="1518508"/>
            <a:chOff x="869797" y="3319773"/>
            <a:chExt cx="1512000" cy="1518508"/>
          </a:xfrm>
        </p:grpSpPr>
        <p:cxnSp>
          <p:nvCxnSpPr>
            <p:cNvPr id="33" name="Conector reto 32">
              <a:extLst>
                <a:ext uri="{FF2B5EF4-FFF2-40B4-BE49-F238E27FC236}">
                  <a16:creationId xmlns:a16="http://schemas.microsoft.com/office/drawing/2014/main" id="{A6821C64-0196-1C6F-C0A5-4752BAB13FC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89622B00-904E-D4C5-8DDC-3E1A0F5D24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8" name="Google Shape;163;g109ffa863cd_0_0">
              <a:extLst>
                <a:ext uri="{FF2B5EF4-FFF2-40B4-BE49-F238E27FC236}">
                  <a16:creationId xmlns:a16="http://schemas.microsoft.com/office/drawing/2014/main" id="{586B8AB8-E61F-77C9-12C8-3D1838FF2C0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43F1EBDE-96E9-B74F-574C-353A2B51A5DF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36" idx="2"/>
              <a:endCxn id="34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475B790C-7677-DC37-A152-088E252EA80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36" name="Fluxograma: Terminação 35">
                <a:extLst>
                  <a:ext uri="{FF2B5EF4-FFF2-40B4-BE49-F238E27FC236}">
                    <a16:creationId xmlns:a16="http://schemas.microsoft.com/office/drawing/2014/main" id="{F00AE7E7-3AAF-AA28-F9C1-A33C81C30E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9" name="Gráfico 48" descr="Caixa com preenchimento sólido">
                <a:extLst>
                  <a:ext uri="{FF2B5EF4-FFF2-40B4-BE49-F238E27FC236}">
                    <a16:creationId xmlns:a16="http://schemas.microsoft.com/office/drawing/2014/main" id="{B2A19CF9-EBE8-288C-A385-E222296FF9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698F175E-BB19-84E9-ECF3-0FFB6547E61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34" name="Fluxograma: Terminação 33">
                <a:extLst>
                  <a:ext uri="{FF2B5EF4-FFF2-40B4-BE49-F238E27FC236}">
                    <a16:creationId xmlns:a16="http://schemas.microsoft.com/office/drawing/2014/main" id="{56C15CD9-1E3E-1215-5D8F-BBECB9E0F8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35" name="Gráfico 34" descr="Caixa com preenchimento sólido">
                <a:extLst>
                  <a:ext uri="{FF2B5EF4-FFF2-40B4-BE49-F238E27FC236}">
                    <a16:creationId xmlns:a16="http://schemas.microsoft.com/office/drawing/2014/main" id="{83B0F58A-D618-310D-4A2A-9A241E0F4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D165FCEB-F84A-DE5D-C7A8-8B9B9599789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524243" y="4749851"/>
            <a:ext cx="401162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21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3;g109ffa863cd_0_0">
            <a:extLst>
              <a:ext uri="{FF2B5EF4-FFF2-40B4-BE49-F238E27FC236}">
                <a16:creationId xmlns:a16="http://schemas.microsoft.com/office/drawing/2014/main" id="{23A03B24-6569-0167-CA57-1BCF26B1B59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805095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Comunidade ativa;</a:t>
            </a:r>
          </a:p>
        </p:txBody>
      </p: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7096632C-6E79-52F4-85BF-7E96E81928D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240561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Mascote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Octocat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”.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GitHub?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25BC952-F41D-0589-7FEB-131254C247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b="9134"/>
          <a:stretch/>
        </p:blipFill>
        <p:spPr>
          <a:xfrm>
            <a:off x="5693249" y="2684067"/>
            <a:ext cx="2357045" cy="2174812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CC087058-72B3-6647-C7DA-07D670AA79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5" y="1741692"/>
            <a:ext cx="61052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Plataforma de hospedagem de código para controle de versão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e colaboração.</a:t>
            </a:r>
          </a:p>
        </p:txBody>
      </p:sp>
      <p:pic>
        <p:nvPicPr>
          <p:cNvPr id="21" name="Gráfico 20" descr="Seta: curva ligeira com preenchimento sólido">
            <a:extLst>
              <a:ext uri="{FF2B5EF4-FFF2-40B4-BE49-F238E27FC236}">
                <a16:creationId xmlns:a16="http://schemas.microsoft.com/office/drawing/2014/main" id="{F4F39E3D-01C1-EA95-923A-9F6CF03D13A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5026">
            <a:off x="6717916" y="1825494"/>
            <a:ext cx="647959" cy="48738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910EBA94-D29B-E5C9-AF09-60722141C42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6"/>
          <a:srcRect l="14865" r="17366"/>
          <a:stretch/>
        </p:blipFill>
        <p:spPr>
          <a:xfrm>
            <a:off x="7370909" y="1600657"/>
            <a:ext cx="1053953" cy="874819"/>
          </a:xfrm>
          <a:prstGeom prst="rect">
            <a:avLst/>
          </a:prstGeom>
        </p:spPr>
      </p:pic>
      <p:pic>
        <p:nvPicPr>
          <p:cNvPr id="23" name="Gráfico 22" descr="Seta: curva ligeira com preenchimento sólido">
            <a:extLst>
              <a:ext uri="{FF2B5EF4-FFF2-40B4-BE49-F238E27FC236}">
                <a16:creationId xmlns:a16="http://schemas.microsoft.com/office/drawing/2014/main" id="{0EF4BD6D-B325-AAAB-CA34-2E012FD1190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572189" flipH="1">
            <a:off x="7611096" y="2599055"/>
            <a:ext cx="647959" cy="487380"/>
          </a:xfrm>
          <a:prstGeom prst="rect">
            <a:avLst/>
          </a:prstGeom>
        </p:spPr>
      </p:pic>
      <p:grpSp>
        <p:nvGrpSpPr>
          <p:cNvPr id="8" name="Agrupar 7">
            <a:extLst>
              <a:ext uri="{FF2B5EF4-FFF2-40B4-BE49-F238E27FC236}">
                <a16:creationId xmlns:a16="http://schemas.microsoft.com/office/drawing/2014/main" id="{44F65C5B-3196-3E71-7E89-0D863A472C6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4196118"/>
            <a:ext cx="576000" cy="576266"/>
            <a:chOff x="719136" y="3905524"/>
            <a:chExt cx="576000" cy="576266"/>
          </a:xfrm>
        </p:grpSpPr>
        <p:sp>
          <p:nvSpPr>
            <p:cNvPr id="31" name="Google Shape;579;p49">
              <a:extLst>
                <a:ext uri="{FF2B5EF4-FFF2-40B4-BE49-F238E27FC236}">
                  <a16:creationId xmlns:a16="http://schemas.microsoft.com/office/drawing/2014/main" id="{0BB7E1AC-AD06-3A26-0552-393605A758C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0552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7" name="Imagem 6" descr="Ícone&#10;&#10;Descrição gerada automaticamente">
              <a:extLst>
                <a:ext uri="{FF2B5EF4-FFF2-40B4-BE49-F238E27FC236}">
                  <a16:creationId xmlns:a16="http://schemas.microsoft.com/office/drawing/2014/main" id="{BC4AAFBD-594D-734A-C6C8-766B7B99A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9136" y="4033564"/>
              <a:ext cx="396000" cy="341912"/>
            </a:xfrm>
            <a:prstGeom prst="rect">
              <a:avLst/>
            </a:prstGeom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CCE59AD8-02BC-CF4F-1D1D-287F2954F40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2765855"/>
            <a:ext cx="576000" cy="576266"/>
            <a:chOff x="711124" y="2932901"/>
            <a:chExt cx="576000" cy="576266"/>
          </a:xfrm>
        </p:grpSpPr>
        <p:sp>
          <p:nvSpPr>
            <p:cNvPr id="34" name="Google Shape;579;p49">
              <a:extLst>
                <a:ext uri="{FF2B5EF4-FFF2-40B4-BE49-F238E27FC236}">
                  <a16:creationId xmlns:a16="http://schemas.microsoft.com/office/drawing/2014/main" id="{467D0538-E9D4-48F6-A557-DBF4A19E926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2932901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6" name="Gráfico 5" descr="Conexões com preenchimento sólido">
              <a:extLst>
                <a:ext uri="{FF2B5EF4-FFF2-40B4-BE49-F238E27FC236}">
                  <a16:creationId xmlns:a16="http://schemas.microsoft.com/office/drawing/2014/main" id="{40268B46-DB33-4742-219C-579D89D8F53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5124" y="2994473"/>
              <a:ext cx="468000" cy="468000"/>
            </a:xfrm>
            <a:prstGeom prst="rect">
              <a:avLst/>
            </a:prstGeom>
          </p:spPr>
        </p:pic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F95D320F-9BB4-AF20-0857-128DFF707E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520775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Utilizado mundialmente;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5D55BD73-FBD0-45EF-028C-39A74F71766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481535"/>
            <a:ext cx="576000" cy="576266"/>
            <a:chOff x="711124" y="3481535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E77E4B4C-AAEA-33E1-EB35-132678AC476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48153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6" name="Gráfico 15" descr="Globo terrestre: Américas com preenchimento sólido">
              <a:extLst>
                <a:ext uri="{FF2B5EF4-FFF2-40B4-BE49-F238E27FC236}">
                  <a16:creationId xmlns:a16="http://schemas.microsoft.com/office/drawing/2014/main" id="{A5D49D76-EE55-74D9-4185-F814DEF1BDD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47124" y="3519473"/>
              <a:ext cx="504000" cy="50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180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FC3395-4928-683D-7B25-1D3281F906A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217066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2008</a:t>
            </a:r>
            <a:r>
              <a:rPr lang="pt-BR" sz="2400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63504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Breve Histórico do GitHub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C25A588-F297-B2E8-4A3B-BCE2E8AB4C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383530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2018 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8396D70-91B2-EFBB-5BFB-AA1F9C6CBC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36612" y="3281312"/>
            <a:ext cx="660095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Vítima de um dos maiores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ataques de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(ataque distribuído de negação de serviço);</a:t>
            </a:r>
          </a:p>
          <a:p>
            <a:pPr lvl="1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Comprado pela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Microsoft Corporation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por </a:t>
            </a:r>
            <a:b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$ 7,5 bilhões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EB5BDD-FB08-5589-88C9-08F411640E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23912" y="1986623"/>
            <a:ext cx="66009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Desenvolvido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Chris </a:t>
            </a:r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Wanstrath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J. Hyett, Tom Preston-Werner e Scott Chacon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64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42D79518-5932-E84C-39CE-27ED348482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786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56118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91357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23674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≠ GitHub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14651" y="1678227"/>
            <a:ext cx="1800000" cy="894996"/>
            <a:chOff x="2289811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89811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178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01672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 flipV="1">
            <a:off x="2278044" y="3183284"/>
            <a:ext cx="1497966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BBBAF0F-F3E7-E80F-D21C-E21FA252B8A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220387" y="3337201"/>
            <a:ext cx="1512000" cy="1518508"/>
            <a:chOff x="869797" y="3319773"/>
            <a:chExt cx="1512000" cy="1518508"/>
          </a:xfrm>
        </p:grpSpPr>
        <p:cxnSp>
          <p:nvCxnSpPr>
            <p:cNvPr id="33" name="Conector reto 32">
              <a:extLst>
                <a:ext uri="{FF2B5EF4-FFF2-40B4-BE49-F238E27FC236}">
                  <a16:creationId xmlns:a16="http://schemas.microsoft.com/office/drawing/2014/main" id="{A6821C64-0196-1C6F-C0A5-4752BAB13FC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89622B00-904E-D4C5-8DDC-3E1A0F5D24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8" name="Google Shape;163;g109ffa863cd_0_0">
              <a:extLst>
                <a:ext uri="{FF2B5EF4-FFF2-40B4-BE49-F238E27FC236}">
                  <a16:creationId xmlns:a16="http://schemas.microsoft.com/office/drawing/2014/main" id="{586B8AB8-E61F-77C9-12C8-3D1838FF2C0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43F1EBDE-96E9-B74F-574C-353A2B51A5DF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36" idx="2"/>
              <a:endCxn id="34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475B790C-7677-DC37-A152-088E252EA80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36" name="Fluxograma: Terminação 35">
                <a:extLst>
                  <a:ext uri="{FF2B5EF4-FFF2-40B4-BE49-F238E27FC236}">
                    <a16:creationId xmlns:a16="http://schemas.microsoft.com/office/drawing/2014/main" id="{F00AE7E7-3AAF-AA28-F9C1-A33C81C30E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9" name="Gráfico 48" descr="Caixa com preenchimento sólido">
                <a:extLst>
                  <a:ext uri="{FF2B5EF4-FFF2-40B4-BE49-F238E27FC236}">
                    <a16:creationId xmlns:a16="http://schemas.microsoft.com/office/drawing/2014/main" id="{B2A19CF9-EBE8-288C-A385-E222296FF9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698F175E-BB19-84E9-ECF3-0FFB6547E61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34" name="Fluxograma: Terminação 33">
                <a:extLst>
                  <a:ext uri="{FF2B5EF4-FFF2-40B4-BE49-F238E27FC236}">
                    <a16:creationId xmlns:a16="http://schemas.microsoft.com/office/drawing/2014/main" id="{56C15CD9-1E3E-1215-5D8F-BBECB9E0F8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35" name="Gráfico 34" descr="Caixa com preenchimento sólido">
                <a:extLst>
                  <a:ext uri="{FF2B5EF4-FFF2-40B4-BE49-F238E27FC236}">
                    <a16:creationId xmlns:a16="http://schemas.microsoft.com/office/drawing/2014/main" id="{83B0F58A-D618-310D-4A2A-9A241E0F4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pic>
        <p:nvPicPr>
          <p:cNvPr id="2" name="Picture 8" descr="Git - Logo Downloads">
            <a:extLst>
              <a:ext uri="{FF2B5EF4-FFF2-40B4-BE49-F238E27FC236}">
                <a16:creationId xmlns:a16="http://schemas.microsoft.com/office/drawing/2014/main" id="{3D9425A5-AF52-EFFC-75A3-8554E7F9D72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952" y="4657522"/>
            <a:ext cx="775895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30E834F-ADF3-A8F5-4F2E-2556AA7488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14"/>
          <a:srcRect l="14865" r="17366"/>
          <a:stretch/>
        </p:blipFill>
        <p:spPr>
          <a:xfrm>
            <a:off x="5050327" y="913524"/>
            <a:ext cx="670767" cy="556761"/>
          </a:xfrm>
          <a:prstGeom prst="rect">
            <a:avLst/>
          </a:prstGeom>
        </p:spPr>
      </p:pic>
      <p:pic>
        <p:nvPicPr>
          <p:cNvPr id="44" name="Gráfico 43" descr="Seta: curva ligeira com preenchimento sólido">
            <a:extLst>
              <a:ext uri="{FF2B5EF4-FFF2-40B4-BE49-F238E27FC236}">
                <a16:creationId xmlns:a16="http://schemas.microsoft.com/office/drawing/2014/main" id="{6F24207F-834E-5BC9-3D99-1BC8FDDF290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9522204" flipV="1">
            <a:off x="4422990" y="1276049"/>
            <a:ext cx="647959" cy="487380"/>
          </a:xfrm>
          <a:prstGeom prst="rect">
            <a:avLst/>
          </a:prstGeom>
        </p:spPr>
      </p:pic>
      <p:pic>
        <p:nvPicPr>
          <p:cNvPr id="55" name="Gráfico 54" descr="Seta: curva ligeira com preenchimento sólido">
            <a:extLst>
              <a:ext uri="{FF2B5EF4-FFF2-40B4-BE49-F238E27FC236}">
                <a16:creationId xmlns:a16="http://schemas.microsoft.com/office/drawing/2014/main" id="{313D89E6-38A1-4F34-623C-ECD54FE9F10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20463863" flipH="1" flipV="1">
            <a:off x="5431296" y="4425646"/>
            <a:ext cx="838625" cy="487380"/>
          </a:xfrm>
          <a:prstGeom prst="rect">
            <a:avLst/>
          </a:prstGeom>
        </p:spPr>
      </p:pic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C46C51E6-87FA-CA24-79CE-4CB4A658E24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 flipV="1">
            <a:off x="5264304" y="3192701"/>
            <a:ext cx="1497966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Gráfico 59" descr="Seta: curva ligeira com preenchimento sólido">
            <a:extLst>
              <a:ext uri="{FF2B5EF4-FFF2-40B4-BE49-F238E27FC236}">
                <a16:creationId xmlns:a16="http://schemas.microsoft.com/office/drawing/2014/main" id="{720ECBD7-BB28-6411-C132-777CDC83475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4843777">
            <a:off x="4205778" y="4031433"/>
            <a:ext cx="647959" cy="487380"/>
          </a:xfrm>
          <a:prstGeom prst="rect">
            <a:avLst/>
          </a:prstGeom>
        </p:spPr>
      </p:pic>
      <p:pic>
        <p:nvPicPr>
          <p:cNvPr id="61" name="Gráfico 60" descr="Seta: curva ligeira com preenchimento sólido">
            <a:extLst>
              <a:ext uri="{FF2B5EF4-FFF2-40B4-BE49-F238E27FC236}">
                <a16:creationId xmlns:a16="http://schemas.microsoft.com/office/drawing/2014/main" id="{38864B3A-85CD-61FF-2C13-2125A897382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136137" flipV="1">
            <a:off x="2756569" y="4413832"/>
            <a:ext cx="838625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8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Autenticação de Dois Fatores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C42EF7-3934-F9F6-819B-DF8A88E558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91671"/>
            <a:ext cx="576000" cy="576266"/>
            <a:chOff x="727132" y="2452767"/>
            <a:chExt cx="576000" cy="576266"/>
          </a:xfrm>
        </p:grpSpPr>
        <p:sp>
          <p:nvSpPr>
            <p:cNvPr id="17" name="Google Shape;579;p49">
              <a:extLst>
                <a:ext uri="{FF2B5EF4-FFF2-40B4-BE49-F238E27FC236}">
                  <a16:creationId xmlns:a16="http://schemas.microsoft.com/office/drawing/2014/main" id="{7D555A39-792A-15EF-547B-AB8772C7710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04;g109ffa863cd_0_328">
              <a:extLst>
                <a:ext uri="{FF2B5EF4-FFF2-40B4-BE49-F238E27FC236}">
                  <a16:creationId xmlns:a16="http://schemas.microsoft.com/office/drawing/2014/main" id="{8361DFF4-B304-2414-AB03-8CB3F18E6F6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33B31BC3-CB9B-82AF-3CFB-2C856B62A3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3452490"/>
            <a:ext cx="576000" cy="576266"/>
            <a:chOff x="711124" y="3213586"/>
            <a:chExt cx="576000" cy="576266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62A6FCB-9623-C548-3FE3-2648D83FF7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04;g109ffa863cd_0_328">
              <a:extLst>
                <a:ext uri="{FF2B5EF4-FFF2-40B4-BE49-F238E27FC236}">
                  <a16:creationId xmlns:a16="http://schemas.microsoft.com/office/drawing/2014/main" id="{398C1291-5AB6-9AC4-B6F2-1BEFAA76BCB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306CA09-325C-A1E6-B7D2-FF7F24891F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4214287"/>
            <a:ext cx="576000" cy="576266"/>
            <a:chOff x="719136" y="3975383"/>
            <a:chExt cx="576000" cy="576266"/>
          </a:xfrm>
        </p:grpSpPr>
        <p:sp>
          <p:nvSpPr>
            <p:cNvPr id="23" name="Google Shape;579;p49">
              <a:extLst>
                <a:ext uri="{FF2B5EF4-FFF2-40B4-BE49-F238E27FC236}">
                  <a16:creationId xmlns:a16="http://schemas.microsoft.com/office/drawing/2014/main" id="{BB3AF2A5-C235-A269-1823-236C284530F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04;g109ffa863cd_0_328">
              <a:extLst>
                <a:ext uri="{FF2B5EF4-FFF2-40B4-BE49-F238E27FC236}">
                  <a16:creationId xmlns:a16="http://schemas.microsoft.com/office/drawing/2014/main" id="{A760C78A-FDC9-E40F-47F9-4B26E6C528C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5" name="Google Shape;163;g109ffa863cd_0_0">
            <a:extLst>
              <a:ext uri="{FF2B5EF4-FFF2-40B4-BE49-F238E27FC236}">
                <a16:creationId xmlns:a16="http://schemas.microsoft.com/office/drawing/2014/main" id="{391E7342-7F27-8186-77F2-7A00D1B5DA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36114"/>
            <a:ext cx="7253652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Leia o QR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Code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através do aplicativo autenticador (ex.: Microsoft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Authenticator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 insira o código no GitHub;</a:t>
            </a:r>
          </a:p>
        </p:txBody>
      </p: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8D20B993-10E1-0A01-CFC9-FF899935FF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4176283"/>
            <a:ext cx="7261648" cy="67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Autenticação ativada! ;D</a:t>
            </a:r>
          </a:p>
        </p:txBody>
      </p:sp>
      <p:sp>
        <p:nvSpPr>
          <p:cNvPr id="27" name="Google Shape;163;g109ffa863cd_0_0">
            <a:extLst>
              <a:ext uri="{FF2B5EF4-FFF2-40B4-BE49-F238E27FC236}">
                <a16:creationId xmlns:a16="http://schemas.microsoft.com/office/drawing/2014/main" id="{3A27B107-7DCE-0102-9017-8C7D7C1698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3498215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Salve os códigos de recuperação;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98292-D39A-C3C8-078C-C29BF4A0CD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64912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sua conta do GitHub e vá em Settings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Password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Two-factor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Authenticator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9308619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0667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Instalação, Configuração e Autenticação</a:t>
            </a:r>
          </a:p>
          <a:p>
            <a:pPr>
              <a:lnSpc>
                <a:spcPct val="114999"/>
              </a:lnSpc>
              <a:buSzPts val="3200"/>
            </a:pP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Instalando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configurando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o Git,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autenticando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o GitHub via Token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Chave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SSH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03267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5328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41197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Windows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C42EF7-3934-F9F6-819B-DF8A88E558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17" name="Google Shape;579;p49">
              <a:extLst>
                <a:ext uri="{FF2B5EF4-FFF2-40B4-BE49-F238E27FC236}">
                  <a16:creationId xmlns:a16="http://schemas.microsoft.com/office/drawing/2014/main" id="{7D555A39-792A-15EF-547B-AB8772C7710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04;g109ffa863cd_0_328">
              <a:extLst>
                <a:ext uri="{FF2B5EF4-FFF2-40B4-BE49-F238E27FC236}">
                  <a16:creationId xmlns:a16="http://schemas.microsoft.com/office/drawing/2014/main" id="{8361DFF4-B304-2414-AB03-8CB3F18E6F6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33B31BC3-CB9B-82AF-3CFB-2C856B62A3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62A6FCB-9623-C548-3FE3-2648D83FF7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04;g109ffa863cd_0_328">
              <a:extLst>
                <a:ext uri="{FF2B5EF4-FFF2-40B4-BE49-F238E27FC236}">
                  <a16:creationId xmlns:a16="http://schemas.microsoft.com/office/drawing/2014/main" id="{398C1291-5AB6-9AC4-B6F2-1BEFAA76BCB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306CA09-325C-A1E6-B7D2-FF7F24891F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156873"/>
            <a:ext cx="576000" cy="576266"/>
            <a:chOff x="719136" y="3975383"/>
            <a:chExt cx="576000" cy="576266"/>
          </a:xfrm>
        </p:grpSpPr>
        <p:sp>
          <p:nvSpPr>
            <p:cNvPr id="23" name="Google Shape;579;p49">
              <a:extLst>
                <a:ext uri="{FF2B5EF4-FFF2-40B4-BE49-F238E27FC236}">
                  <a16:creationId xmlns:a16="http://schemas.microsoft.com/office/drawing/2014/main" id="{BB3AF2A5-C235-A269-1823-236C284530F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04;g109ffa863cd_0_328">
              <a:extLst>
                <a:ext uri="{FF2B5EF4-FFF2-40B4-BE49-F238E27FC236}">
                  <a16:creationId xmlns:a16="http://schemas.microsoft.com/office/drawing/2014/main" id="{A760C78A-FDC9-E40F-47F9-4B26E6C528C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5" name="Google Shape;163;g109ffa863cd_0_0">
            <a:extLst>
              <a:ext uri="{FF2B5EF4-FFF2-40B4-BE49-F238E27FC236}">
                <a16:creationId xmlns:a16="http://schemas.microsoft.com/office/drawing/2014/main" id="{391E7342-7F27-8186-77F2-7A00D1B5DA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2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https://git-scm.com/download/win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8D20B993-10E1-0A01-CFC9-FF899935FF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118869"/>
            <a:ext cx="7261648" cy="67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Aceite a licença e clique em “Next”, e siga configurando como desejar¹ e clicando em “Next”;</a:t>
            </a:r>
          </a:p>
        </p:txBody>
      </p:sp>
      <p:sp>
        <p:nvSpPr>
          <p:cNvPr id="27" name="Google Shape;163;g109ffa863cd_0_0">
            <a:extLst>
              <a:ext uri="{FF2B5EF4-FFF2-40B4-BE49-F238E27FC236}">
                <a16:creationId xmlns:a16="http://schemas.microsoft.com/office/drawing/2014/main" id="{3A27B107-7DCE-0102-9017-8C7D7C1698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2440801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Faça o download do instalador e execute;</a:t>
            </a:r>
          </a:p>
        </p:txBody>
      </p:sp>
      <p:sp>
        <p:nvSpPr>
          <p:cNvPr id="2" name="Google Shape;163;g109ffa863cd_0_0">
            <a:extLst>
              <a:ext uri="{FF2B5EF4-FFF2-40B4-BE49-F238E27FC236}">
                <a16:creationId xmlns:a16="http://schemas.microsoft.com/office/drawing/2014/main" id="{E5FCE0CF-9C94-2F1F-937E-2F4E858239A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123" y="4562662"/>
            <a:ext cx="713773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¹Em "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Select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Components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“, deixe as opções “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Bash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 e “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GUI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 marcadas.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757E09F-6C1D-4750-1C33-C5BFEACFCCF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3917692"/>
            <a:ext cx="576000" cy="576266"/>
            <a:chOff x="719136" y="3975383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C0D5FC76-07AE-C142-6FD8-A26696E4C33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B6AEDF88-F6E0-079D-5786-BF4ED295CBC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" name="Google Shape;163;g109ffa863cd_0_0">
            <a:extLst>
              <a:ext uri="{FF2B5EF4-FFF2-40B4-BE49-F238E27FC236}">
                <a16:creationId xmlns:a16="http://schemas.microsoft.com/office/drawing/2014/main" id="{59D9ADD6-4B97-7A3D-ED56-FDB8B34AD97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3" y="3972998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Finalize clicando em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Install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”, e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Finish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38779361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https://git-scm.com/download/win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554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56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A53E92C8-EE24-A90F-DC64-F76DD5B4CD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34424" y="1944181"/>
            <a:ext cx="673212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We live in a society exquisitely dependent on science and technology, in which hardly anyone knows anything about science and technology. </a:t>
            </a:r>
            <a:b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EA4E6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This is a clear prescription for disaster."</a:t>
            </a:r>
          </a:p>
        </p:txBody>
      </p:sp>
      <p:pic>
        <p:nvPicPr>
          <p:cNvPr id="3" name="Gráfico 2" descr="Aspas de abertura estrutura de tópicos">
            <a:extLst>
              <a:ext uri="{FF2B5EF4-FFF2-40B4-BE49-F238E27FC236}">
                <a16:creationId xmlns:a16="http://schemas.microsoft.com/office/drawing/2014/main" id="{7A466070-A356-8562-D8D2-2AA076667D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5779" y="1611678"/>
            <a:ext cx="769639" cy="720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2CAE869-BA95-0CEA-C5CA-B377B00C873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34328" y="3636277"/>
            <a:ext cx="67321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SAGAN, C. “</a:t>
            </a:r>
            <a:r>
              <a:rPr kumimoji="0" 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Why We Need To Understand Science</a:t>
            </a: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”. 1990. </a:t>
            </a:r>
            <a:b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2000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The Skeptical Inquirer</a:t>
            </a: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solidFill>
                <a:srgbClr val="EA4E6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688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40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Confira a doc.: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https://git-scm.com/download/linux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2440801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a última versão estável do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5399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Linux (Ubuntu)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FAA7D41-4D2A-E45C-C7C8-E7C262DB24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300991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add-apt-repository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ppa:git-core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ppa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0184348D-F564-A0BD-C080-0725AEB198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358709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update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AB30CEBF-25CA-B317-2F20-9642C3DF8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4164276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6986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https://git-scm.com/download/linux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699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123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42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Confira a doc.: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https://git-scm.com/download/</a:t>
            </a:r>
            <a:r>
              <a:rPr lang="pt-BR" sz="2400" dirty="0" err="1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mac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2424386"/>
            <a:ext cx="712972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Homebrew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https://brew.sh/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5399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macOS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2135DBA-C6DC-C7A1-4779-78A9A7542A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1" y="3155895"/>
            <a:ext cx="576000" cy="576266"/>
            <a:chOff x="711124" y="3213586"/>
            <a:chExt cx="576000" cy="576266"/>
          </a:xfrm>
        </p:grpSpPr>
        <p:sp>
          <p:nvSpPr>
            <p:cNvPr id="3" name="Google Shape;579;p49">
              <a:extLst>
                <a:ext uri="{FF2B5EF4-FFF2-40B4-BE49-F238E27FC236}">
                  <a16:creationId xmlns:a16="http://schemas.microsoft.com/office/drawing/2014/main" id="{B90FD26F-87F1-C6FD-1F25-9A538E74E64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204;g109ffa863cd_0_328">
              <a:extLst>
                <a:ext uri="{FF2B5EF4-FFF2-40B4-BE49-F238E27FC236}">
                  <a16:creationId xmlns:a16="http://schemas.microsoft.com/office/drawing/2014/main" id="{80119EF6-7777-EEF6-62C9-C61DBA8DE3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21E8DD87-202A-056A-8EA5-6EFD775973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9712" y="3195085"/>
            <a:ext cx="7125151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92DCB365-49E6-6225-6E1D-FAEF4EAE26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915" y="3721655"/>
            <a:ext cx="6980948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brew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4603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43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222836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3758411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267279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Configurando seu nome de usuário e e-mail (globalmente):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3802854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Configurando o nome da </a:t>
            </a:r>
            <a:r>
              <a:rPr lang="pt-BR" sz="2400" spc="-5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Padrão: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319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FAA7D41-4D2A-E45C-C7C8-E7C262DB24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9138" y="1617279"/>
            <a:ext cx="7705725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pt-BR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87C8D5E5-59CD-C759-99EC-0721F82E4DE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2823116"/>
            <a:ext cx="6985525" cy="736024"/>
          </a:xfrm>
          <a:prstGeom prst="roundRect">
            <a:avLst>
              <a:gd name="adj" fmla="val 4332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--global user.name "Nome Sobrenome"</a:t>
            </a:r>
          </a:p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--global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seuemail@email.com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A1C0501-253B-86D6-52F1-2B8D6AE49B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4337148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init.defaultBranch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6198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CD5AB1B-99AD-6D5B-FA98-82444C8D266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r="1563" b="1890"/>
          <a:stretch/>
        </p:blipFill>
        <p:spPr>
          <a:xfrm>
            <a:off x="1450756" y="2941855"/>
            <a:ext cx="6582902" cy="1828036"/>
          </a:xfrm>
          <a:prstGeom prst="roundRect">
            <a:avLst>
              <a:gd name="adj" fmla="val 3466"/>
            </a:avLst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19E2AB9C-E091-F698-92EB-FEFE5802354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1635125"/>
            <a:ext cx="576000" cy="576266"/>
            <a:chOff x="719138" y="2600714"/>
            <a:chExt cx="576000" cy="576266"/>
          </a:xfrm>
        </p:grpSpPr>
        <p:sp>
          <p:nvSpPr>
            <p:cNvPr id="11" name="Google Shape;579;p49">
              <a:extLst>
                <a:ext uri="{FF2B5EF4-FFF2-40B4-BE49-F238E27FC236}">
                  <a16:creationId xmlns:a16="http://schemas.microsoft.com/office/drawing/2014/main" id="{EFD8131E-2DDC-DFD4-D068-C5D2C9F301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8" y="26007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2" name="Imagem 11" descr="Ícone&#10;&#10;Descrição gerada automaticamente">
              <a:extLst>
                <a:ext uri="{FF2B5EF4-FFF2-40B4-BE49-F238E27FC236}">
                  <a16:creationId xmlns:a16="http://schemas.microsoft.com/office/drawing/2014/main" id="{4FD097B0-B318-E3AC-1EB0-0240592D747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444" y="2686856"/>
              <a:ext cx="406557" cy="397028"/>
            </a:xfrm>
            <a:prstGeom prst="rect">
              <a:avLst/>
            </a:prstGeom>
          </p:spPr>
        </p:pic>
      </p:grp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2" y="1635125"/>
            <a:ext cx="7121732" cy="130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gerar um Token, acesse sua conta no GitHub, e no menu superior direito clique em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Settings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Developer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settings &gt; Tokens (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classic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Generate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new token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Autenticando via Token</a:t>
            </a:r>
          </a:p>
        </p:txBody>
      </p:sp>
    </p:spTree>
    <p:extLst>
      <p:ext uri="{BB962C8B-B14F-4D97-AF65-F5344CB8AC3E}">
        <p14:creationId xmlns:p14="http://schemas.microsoft.com/office/powerpoint/2010/main" val="3126786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09879D-3956-984F-611A-0826500FAAF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653475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 pode armazenar suas credenciais para reduzir o número de vezes que você deve digitar seu nome de usuário ou senha:</a:t>
            </a:r>
          </a:p>
        </p:txBody>
      </p: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3284" y="2579514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Salvando no cache: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5288" y="3534575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Ou permanentemente: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319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Armazenando Credenciais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A1C0501-253B-86D6-52F1-2B8D6AE49B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479" y="3048801"/>
            <a:ext cx="6971537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cache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D1FD1B28-07DA-BDF2-04D4-11D6B8237E8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479" y="4020178"/>
            <a:ext cx="696539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store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2E5CA05-430A-D1C3-48AE-359C6445E4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36566" y="4516196"/>
            <a:ext cx="82604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spc="-1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Veja mais na doc.: </a:t>
            </a:r>
            <a:r>
              <a:rPr lang="pt-BR" sz="1800" spc="-1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https://git-scm.com/book/pt-br/v2/Git-Tools-Credential-Storage</a:t>
            </a:r>
            <a:endParaRPr lang="pt-BR" sz="1800" spc="-10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Google Shape;205;g109ffa863cd_0_328">
            <a:extLst>
              <a:ext uri="{FF2B5EF4-FFF2-40B4-BE49-F238E27FC236}">
                <a16:creationId xmlns:a16="http://schemas.microsoft.com/office/drawing/2014/main" id="{9FA0BF0D-B440-C992-C99C-19787083730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45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CE68F3A-A0A5-E954-6F30-E5D42E6F762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5650" y="2595286"/>
            <a:ext cx="576000" cy="576266"/>
            <a:chOff x="719137" y="1860625"/>
            <a:chExt cx="576000" cy="576266"/>
          </a:xfrm>
        </p:grpSpPr>
        <p:sp>
          <p:nvSpPr>
            <p:cNvPr id="8" name="Google Shape;579;p49">
              <a:extLst>
                <a:ext uri="{FF2B5EF4-FFF2-40B4-BE49-F238E27FC236}">
                  <a16:creationId xmlns:a16="http://schemas.microsoft.com/office/drawing/2014/main" id="{5A3C466F-42B5-7AD1-A0BE-53F7965802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7" y="186062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68D1E453-6E1D-B4F6-35F6-1122D3B5C50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2471" y="1955685"/>
              <a:ext cx="396000" cy="396000"/>
            </a:xfrm>
            <a:prstGeom prst="rect">
              <a:avLst/>
            </a:prstGeom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1217632B-368B-AE22-8571-2ACC496AE10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5650" y="3580552"/>
            <a:ext cx="576000" cy="576266"/>
            <a:chOff x="719137" y="1860625"/>
            <a:chExt cx="576000" cy="576266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BF70CD5D-78E5-C008-DC82-22994A3745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7" y="186062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8" name="Imagem 17" descr="Ícone&#10;&#10;Descrição gerada automaticamente">
              <a:extLst>
                <a:ext uri="{FF2B5EF4-FFF2-40B4-BE49-F238E27FC236}">
                  <a16:creationId xmlns:a16="http://schemas.microsoft.com/office/drawing/2014/main" id="{73ACF9BD-0116-901A-5B41-0CBB279D364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2471" y="1955685"/>
              <a:ext cx="396000" cy="39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48364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Autenticando via Chave SSH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D7339CB-EE9A-2789-E0A1-134A914C272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1635125"/>
            <a:ext cx="576000" cy="576266"/>
            <a:chOff x="719138" y="2600714"/>
            <a:chExt cx="576000" cy="576266"/>
          </a:xfrm>
        </p:grpSpPr>
        <p:sp>
          <p:nvSpPr>
            <p:cNvPr id="12" name="Google Shape;579;p49">
              <a:extLst>
                <a:ext uri="{FF2B5EF4-FFF2-40B4-BE49-F238E27FC236}">
                  <a16:creationId xmlns:a16="http://schemas.microsoft.com/office/drawing/2014/main" id="{161A7FD7-10A3-0C4C-B060-E48B6F52EAF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8" y="26007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" name="Imagem 12" descr="Ícone&#10;&#10;Descrição gerada automaticamente">
              <a:extLst>
                <a:ext uri="{FF2B5EF4-FFF2-40B4-BE49-F238E27FC236}">
                  <a16:creationId xmlns:a16="http://schemas.microsoft.com/office/drawing/2014/main" id="{EAB57E43-0270-3BFD-116D-CCA09A6C63B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9444" y="2686856"/>
              <a:ext cx="406557" cy="397028"/>
            </a:xfrm>
            <a:prstGeom prst="rect">
              <a:avLst/>
            </a:prstGeom>
          </p:spPr>
        </p:pic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DCAB566A-D812-AA7B-E724-6E0F12B1619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2" y="1635125"/>
            <a:ext cx="7121732" cy="130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adicionar uma Chave SSH, acesse sua conta no GitHub, e no menu superior direito clique em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Settings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SSH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GPG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New SSH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F4B9560F-0518-7753-F70E-2429E9FF8A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r="71" b="1303"/>
          <a:stretch/>
        </p:blipFill>
        <p:spPr>
          <a:xfrm>
            <a:off x="1437692" y="2941854"/>
            <a:ext cx="5302742" cy="1807997"/>
          </a:xfrm>
          <a:prstGeom prst="roundRect">
            <a:avLst>
              <a:gd name="adj" fmla="val 3466"/>
            </a:avLst>
          </a:prstGeom>
        </p:spPr>
      </p:pic>
    </p:spTree>
    <p:extLst>
      <p:ext uri="{BB962C8B-B14F-4D97-AF65-F5344CB8AC3E}">
        <p14:creationId xmlns:p14="http://schemas.microsoft.com/office/powerpoint/2010/main" val="25421323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Primeiros Passos com </a:t>
            </a:r>
          </a:p>
          <a:p>
            <a:pPr>
              <a:lnSpc>
                <a:spcPct val="115000"/>
              </a:lnSpc>
              <a:buSzPts val="3200"/>
            </a:pP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GitHub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Do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primeiro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repositório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à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manipulação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de branches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0148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F71085A5-17B5-9363-960D-A4265C5333A8}"/>
              </a:ext>
            </a:extLst>
          </p:cNvPr>
          <p:cNvSpPr txBox="1"/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e Clonando Repositórios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8DC473B-F527-24C8-7366-4717F9B6D5B7}"/>
              </a:ext>
            </a:extLst>
          </p:cNvPr>
          <p:cNvSpPr txBox="1"/>
          <p:nvPr/>
        </p:nvSpPr>
        <p:spPr>
          <a:xfrm>
            <a:off x="518863" y="225491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Existem duas formas de obter um repositório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na sua máquina:</a:t>
            </a: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F880B5CC-22E8-727C-74BB-0E8D5C026F0D}"/>
              </a:ext>
            </a:extLst>
          </p:cNvPr>
          <p:cNvGrpSpPr/>
          <p:nvPr/>
        </p:nvGrpSpPr>
        <p:grpSpPr>
          <a:xfrm>
            <a:off x="727132" y="3165965"/>
            <a:ext cx="576000" cy="576266"/>
            <a:chOff x="727132" y="2452767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7AB465C8-C9BB-92FB-82BC-3C5628EC41F7}"/>
                </a:ext>
              </a:extLst>
            </p:cNvPr>
            <p:cNvSpPr/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04;g109ffa863cd_0_328">
              <a:extLst>
                <a:ext uri="{FF2B5EF4-FFF2-40B4-BE49-F238E27FC236}">
                  <a16:creationId xmlns:a16="http://schemas.microsoft.com/office/drawing/2014/main" id="{EBF2ACED-4763-90CB-BD25-F0A03F1DDA16}"/>
                </a:ext>
              </a:extLst>
            </p:cNvPr>
            <p:cNvSpPr txBox="1"/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9" name="Google Shape;163;g109ffa863cd_0_0">
            <a:extLst>
              <a:ext uri="{FF2B5EF4-FFF2-40B4-BE49-F238E27FC236}">
                <a16:creationId xmlns:a16="http://schemas.microsoft.com/office/drawing/2014/main" id="{C6114B25-0E78-680E-0BFA-43CE3065C5E3}"/>
              </a:ext>
            </a:extLst>
          </p:cNvPr>
          <p:cNvSpPr txBox="1"/>
          <p:nvPr/>
        </p:nvSpPr>
        <p:spPr>
          <a:xfrm>
            <a:off x="1303131" y="321040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Transformando um diretório local que não está sob controle de versão, num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</p:txBody>
      </p: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90199B5C-3EDD-3522-2703-8CA2EEE5DB0C}"/>
              </a:ext>
            </a:extLst>
          </p:cNvPr>
          <p:cNvGrpSpPr/>
          <p:nvPr/>
        </p:nvGrpSpPr>
        <p:grpSpPr>
          <a:xfrm>
            <a:off x="719138" y="3876013"/>
            <a:ext cx="576000" cy="576266"/>
            <a:chOff x="727132" y="2452767"/>
            <a:chExt cx="576000" cy="576266"/>
          </a:xfrm>
        </p:grpSpPr>
        <p:sp>
          <p:nvSpPr>
            <p:cNvPr id="31" name="Google Shape;579;p49">
              <a:extLst>
                <a:ext uri="{FF2B5EF4-FFF2-40B4-BE49-F238E27FC236}">
                  <a16:creationId xmlns:a16="http://schemas.microsoft.com/office/drawing/2014/main" id="{B050592C-75C6-F045-C471-9814F14AC0B9}"/>
                </a:ext>
              </a:extLst>
            </p:cNvPr>
            <p:cNvSpPr/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204;g109ffa863cd_0_328">
              <a:extLst>
                <a:ext uri="{FF2B5EF4-FFF2-40B4-BE49-F238E27FC236}">
                  <a16:creationId xmlns:a16="http://schemas.microsoft.com/office/drawing/2014/main" id="{A6881491-FA95-B4D0-978D-43ECB99882CC}"/>
                </a:ext>
              </a:extLst>
            </p:cNvPr>
            <p:cNvSpPr txBox="1"/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3" name="Google Shape;163;g109ffa863cd_0_0">
            <a:extLst>
              <a:ext uri="{FF2B5EF4-FFF2-40B4-BE49-F238E27FC236}">
                <a16:creationId xmlns:a16="http://schemas.microsoft.com/office/drawing/2014/main" id="{9E63FF01-6EDC-34A7-2B8C-F2BE2BA8E877}"/>
              </a:ext>
            </a:extLst>
          </p:cNvPr>
          <p:cNvSpPr txBox="1"/>
          <p:nvPr/>
        </p:nvSpPr>
        <p:spPr>
          <a:xfrm>
            <a:off x="1295137" y="393080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Clonando 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existente.</a:t>
            </a:r>
          </a:p>
        </p:txBody>
      </p:sp>
    </p:spTree>
    <p:extLst>
      <p:ext uri="{BB962C8B-B14F-4D97-AF65-F5344CB8AC3E}">
        <p14:creationId xmlns:p14="http://schemas.microsoft.com/office/powerpoint/2010/main" val="11756203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pasta que deseja transformar em um repositório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pelo terminal ou clique no atalho em “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49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0748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Inicialize 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diretório escolhido: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892C0F4B-4B2F-43DE-0E03-B8D7122FFB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322245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661226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705669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Conecte o repositório local com o repositório remoto: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2BF240B3-354B-7B74-0495-C25EE6A214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25202" y="4198674"/>
            <a:ext cx="6985525" cy="671038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remote add origin https://github.com/username/nome-do-repositorio.git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Local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50382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680EAD0E-019A-84E7-D471-CD7DFBBD5E73}"/>
              </a:ext>
            </a:extLst>
          </p:cNvPr>
          <p:cNvCxnSpPr>
            <a:cxnSpLocks noGrp="1" noRot="1" noMove="1" noResize="1" noEditPoints="1" noAdjustHandles="1" noChangeArrowheads="1" noChangeShapeType="1"/>
            <a:stCxn id="24" idx="4"/>
          </p:cNvCxnSpPr>
          <p:nvPr/>
        </p:nvCxnSpPr>
        <p:spPr>
          <a:xfrm flipH="1">
            <a:off x="4851290" y="3952576"/>
            <a:ext cx="1" cy="286077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Google Shape;169;p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BDD083D-246F-9A3E-6D10-7DA019B537E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1942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Introduzir ao versionamento de código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GitHub.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40D66AC-CC4A-7DFD-C90F-98340858AC5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01703" y="2299409"/>
            <a:ext cx="20689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Dicas e Materiais de Apoio</a:t>
            </a:r>
            <a:endParaRPr lang="pt-BR" sz="20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0E5638FF-66D8-AC6F-C771-576133E157EE}"/>
              </a:ext>
            </a:extLst>
          </p:cNvPr>
          <p:cNvCxnSpPr>
            <a:cxnSpLocks noGrp="1" noRot="1" noMove="1" noResize="1" noEditPoints="1" noAdjustHandles="1" noChangeArrowheads="1" noChangeShapeType="1"/>
            <a:stCxn id="21" idx="4"/>
          </p:cNvCxnSpPr>
          <p:nvPr/>
        </p:nvCxnSpPr>
        <p:spPr>
          <a:xfrm>
            <a:off x="2496653" y="3941537"/>
            <a:ext cx="0" cy="298315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C56754BB-4864-DCED-1764-D94E0CB67E8D}"/>
              </a:ext>
            </a:extLst>
          </p:cNvPr>
          <p:cNvCxnSpPr>
            <a:cxnSpLocks noGrp="1" noRot="1" noMove="1" noResize="1" noEditPoints="1" noAdjustHandles="1" noChangeArrowheads="1" noChangeShapeType="1"/>
            <a:stCxn id="5" idx="6"/>
          </p:cNvCxnSpPr>
          <p:nvPr/>
        </p:nvCxnSpPr>
        <p:spPr>
          <a:xfrm>
            <a:off x="1605471" y="3658288"/>
            <a:ext cx="5476702" cy="0"/>
          </a:xfrm>
          <a:prstGeom prst="line">
            <a:avLst/>
          </a:prstGeom>
          <a:ln w="38100">
            <a:solidFill>
              <a:srgbClr val="EA4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163;g109ffa863cd_0_0">
            <a:extLst>
              <a:ext uri="{FF2B5EF4-FFF2-40B4-BE49-F238E27FC236}">
                <a16:creationId xmlns:a16="http://schemas.microsoft.com/office/drawing/2014/main" id="{64031C9C-5F04-D7F7-34E7-5BCFA01638D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218870" y="4206379"/>
            <a:ext cx="3264840" cy="75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Primeiros Passos</a:t>
            </a:r>
          </a:p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om </a:t>
            </a:r>
            <a:r>
              <a:rPr lang="pt-BR" sz="20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GitHub</a:t>
            </a:r>
          </a:p>
        </p:txBody>
      </p:sp>
      <p:sp>
        <p:nvSpPr>
          <p:cNvPr id="8" name="Google Shape;163;g109ffa863cd_0_0">
            <a:extLst>
              <a:ext uri="{FF2B5EF4-FFF2-40B4-BE49-F238E27FC236}">
                <a16:creationId xmlns:a16="http://schemas.microsoft.com/office/drawing/2014/main" id="{45DA31A3-1950-B96C-CF28-ABEB2395436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84731" y="4207578"/>
            <a:ext cx="2823843" cy="75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0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Conhecer as ferramentas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A87D836-1CA5-FBA7-DDC6-AB4510EFD271}"/>
              </a:ext>
            </a:extLst>
          </p:cNvPr>
          <p:cNvCxnSpPr>
            <a:cxnSpLocks noGrp="1" noRot="1" noMove="1" noResize="1" noEditPoints="1" noAdjustHandles="1" noChangeArrowheads="1" noChangeShapeType="1"/>
            <a:stCxn id="11" idx="0"/>
          </p:cNvCxnSpPr>
          <p:nvPr/>
        </p:nvCxnSpPr>
        <p:spPr>
          <a:xfrm flipV="1">
            <a:off x="6040283" y="3040307"/>
            <a:ext cx="0" cy="321907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639EE734-3283-2CD6-3374-B115C15BB5A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904282" y="3376310"/>
            <a:ext cx="576000" cy="576266"/>
            <a:chOff x="6904282" y="3336115"/>
            <a:chExt cx="576000" cy="576266"/>
          </a:xfrm>
        </p:grpSpPr>
        <p:sp>
          <p:nvSpPr>
            <p:cNvPr id="18" name="Google Shape;579;p49">
              <a:extLst>
                <a:ext uri="{FF2B5EF4-FFF2-40B4-BE49-F238E27FC236}">
                  <a16:creationId xmlns:a16="http://schemas.microsoft.com/office/drawing/2014/main" id="{5FB76A44-23AE-12B9-33FA-C86BB3E4BB1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04282" y="333611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" name="Gráfico 18" descr="Marca de seleção com preenchimento sólido">
              <a:extLst>
                <a:ext uri="{FF2B5EF4-FFF2-40B4-BE49-F238E27FC236}">
                  <a16:creationId xmlns:a16="http://schemas.microsoft.com/office/drawing/2014/main" id="{06464A52-90D6-1C07-9C48-8548E52128F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024895" y="3470896"/>
              <a:ext cx="334774" cy="334774"/>
            </a:xfrm>
            <a:prstGeom prst="rect">
              <a:avLst/>
            </a:prstGeom>
          </p:spPr>
        </p:pic>
      </p:grp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7E1C1FA5-E560-3CD5-1B23-9F1898C57F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16027" y="2297285"/>
            <a:ext cx="22780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Instalar, Configurar e Autenticar</a:t>
            </a: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7D0C6BB4-3E7A-5F9F-6EE3-2D8A6AEC0C85}"/>
              </a:ext>
            </a:extLst>
          </p:cNvPr>
          <p:cNvCxnSpPr>
            <a:cxnSpLocks noGrp="1" noRot="1" noMove="1" noResize="1" noEditPoints="1" noAdjustHandles="1" noChangeArrowheads="1" noChangeShapeType="1"/>
            <a:stCxn id="27" idx="0"/>
          </p:cNvCxnSpPr>
          <p:nvPr/>
        </p:nvCxnSpPr>
        <p:spPr>
          <a:xfrm flipV="1">
            <a:off x="3655039" y="3037613"/>
            <a:ext cx="0" cy="327658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Agrupar 60">
            <a:extLst>
              <a:ext uri="{FF2B5EF4-FFF2-40B4-BE49-F238E27FC236}">
                <a16:creationId xmlns:a16="http://schemas.microsoft.com/office/drawing/2014/main" id="{BA964F54-670A-66A0-2990-ED0280539B4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208653" y="3365271"/>
            <a:ext cx="576000" cy="576266"/>
            <a:chOff x="2208653" y="3332997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DF94F19A-FE07-04B3-0BCF-4DBC7CADB61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08653" y="333299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60" name="Gráfico 59" descr="Lupa com preenchimento sólido">
              <a:extLst>
                <a:ext uri="{FF2B5EF4-FFF2-40B4-BE49-F238E27FC236}">
                  <a16:creationId xmlns:a16="http://schemas.microsoft.com/office/drawing/2014/main" id="{0F242D76-1B3E-D166-0FFD-D48DD6C103A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266717" y="3412093"/>
              <a:ext cx="427841" cy="427841"/>
            </a:xfrm>
            <a:prstGeom prst="rect">
              <a:avLst/>
            </a:prstGeom>
          </p:spPr>
        </p:pic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9F87D237-2C59-2F37-0EF4-4368068DFA9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367039" y="3365271"/>
            <a:ext cx="576000" cy="576266"/>
            <a:chOff x="3367039" y="3365271"/>
            <a:chExt cx="576000" cy="576266"/>
          </a:xfrm>
        </p:grpSpPr>
        <p:sp>
          <p:nvSpPr>
            <p:cNvPr id="27" name="Google Shape;579;p49">
              <a:extLst>
                <a:ext uri="{FF2B5EF4-FFF2-40B4-BE49-F238E27FC236}">
                  <a16:creationId xmlns:a16="http://schemas.microsoft.com/office/drawing/2014/main" id="{8D8DB0DA-5E54-DC6C-D58A-664860F630B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67039" y="3365271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DF28E541-C32D-F189-1F38-4F501002F74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411837" y="3406471"/>
              <a:ext cx="486403" cy="486403"/>
              <a:chOff x="3411837" y="3406471"/>
              <a:chExt cx="486403" cy="486403"/>
            </a:xfrm>
          </p:grpSpPr>
          <p:pic>
            <p:nvPicPr>
              <p:cNvPr id="10" name="Gráfico 9" descr="Laptop com preenchimento sólido">
                <a:extLst>
                  <a:ext uri="{FF2B5EF4-FFF2-40B4-BE49-F238E27FC236}">
                    <a16:creationId xmlns:a16="http://schemas.microsoft.com/office/drawing/2014/main" id="{EB743187-C440-E586-6A4C-403795C30E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3411837" y="3406471"/>
                <a:ext cx="486403" cy="486403"/>
              </a:xfrm>
              <a:prstGeom prst="rect">
                <a:avLst/>
              </a:prstGeom>
            </p:spPr>
          </p:pic>
          <p:pic>
            <p:nvPicPr>
              <p:cNvPr id="13" name="Gráfico 12" descr="Escudo com marca de verificação com preenchimento sólido">
                <a:extLst>
                  <a:ext uri="{FF2B5EF4-FFF2-40B4-BE49-F238E27FC236}">
                    <a16:creationId xmlns:a16="http://schemas.microsoft.com/office/drawing/2014/main" id="{7FE6EDEE-7D3D-16DE-4A77-BB34C769E7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3568669" y="3534154"/>
                <a:ext cx="180000" cy="180000"/>
              </a:xfrm>
              <a:prstGeom prst="rect">
                <a:avLst/>
              </a:prstGeom>
            </p:spPr>
          </p:pic>
        </p:grpSp>
      </p:grp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79156402-2932-22FB-51B2-B64FD1183A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5470" y="3208288"/>
            <a:ext cx="900001" cy="900000"/>
            <a:chOff x="705470" y="3208288"/>
            <a:chExt cx="900001" cy="900000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CC3CE589-A3CB-9C45-820C-46B3C6CEF90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05470" y="3208288"/>
              <a:ext cx="900001" cy="900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3" name="Agrupar 52">
              <a:extLst>
                <a:ext uri="{FF2B5EF4-FFF2-40B4-BE49-F238E27FC236}">
                  <a16:creationId xmlns:a16="http://schemas.microsoft.com/office/drawing/2014/main" id="{BAE41FC5-0020-3E1F-C6EC-D4CE7B32BF5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74278" y="3478287"/>
              <a:ext cx="770887" cy="360000"/>
              <a:chOff x="774278" y="3478287"/>
              <a:chExt cx="770887" cy="360000"/>
            </a:xfrm>
          </p:grpSpPr>
          <p:pic>
            <p:nvPicPr>
              <p:cNvPr id="34" name="Imagem 33" descr="Ícone&#10;&#10;Descrição gerada automaticamente">
                <a:extLst>
                  <a:ext uri="{FF2B5EF4-FFF2-40B4-BE49-F238E27FC236}">
                    <a16:creationId xmlns:a16="http://schemas.microsoft.com/office/drawing/2014/main" id="{8A6D5B04-E6D5-4170-A9EF-4438DF7BCF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4278" y="3478287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5" name="Imagem 34" descr="Ícone&#10;&#10;Descrição gerada automaticamente">
                <a:extLst>
                  <a:ext uri="{FF2B5EF4-FFF2-40B4-BE49-F238E27FC236}">
                    <a16:creationId xmlns:a16="http://schemas.microsoft.com/office/drawing/2014/main" id="{77D19A52-B818-9AF3-300B-63BE7F2503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85165" y="3482506"/>
                <a:ext cx="360000" cy="351562"/>
              </a:xfrm>
              <a:prstGeom prst="rect">
                <a:avLst/>
              </a:prstGeom>
            </p:spPr>
          </p:pic>
        </p:grpSp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5603B102-3BA9-D59E-71CF-16D2490C483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563291" y="3376310"/>
            <a:ext cx="576000" cy="576266"/>
            <a:chOff x="4563291" y="3376310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46C09EDF-E5C9-0BB0-0386-6A0EF6B501B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563291" y="3376310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8" name="Gráfico 47" descr="Abrir pasta estrutura de tópicos">
              <a:extLst>
                <a:ext uri="{FF2B5EF4-FFF2-40B4-BE49-F238E27FC236}">
                  <a16:creationId xmlns:a16="http://schemas.microsoft.com/office/drawing/2014/main" id="{B30A9AC3-30BA-D2C3-67B9-28AB5724051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641128" y="3435419"/>
              <a:ext cx="468000" cy="468000"/>
            </a:xfrm>
            <a:prstGeom prst="rect">
              <a:avLst/>
            </a:prstGeom>
          </p:spPr>
        </p:pic>
      </p:grpSp>
      <p:grpSp>
        <p:nvGrpSpPr>
          <p:cNvPr id="56" name="Agrupar 55">
            <a:extLst>
              <a:ext uri="{FF2B5EF4-FFF2-40B4-BE49-F238E27FC236}">
                <a16:creationId xmlns:a16="http://schemas.microsoft.com/office/drawing/2014/main" id="{41DA447F-382F-9554-4E88-5CA78FCE553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752283" y="3362214"/>
            <a:ext cx="576000" cy="576266"/>
            <a:chOff x="5752283" y="3362214"/>
            <a:chExt cx="576000" cy="576266"/>
          </a:xfrm>
        </p:grpSpPr>
        <p:sp>
          <p:nvSpPr>
            <p:cNvPr id="11" name="Google Shape;579;p49">
              <a:extLst>
                <a:ext uri="{FF2B5EF4-FFF2-40B4-BE49-F238E27FC236}">
                  <a16:creationId xmlns:a16="http://schemas.microsoft.com/office/drawing/2014/main" id="{BF7705EC-1B82-5EB6-D7F4-57201206718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752283" y="33622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55" name="Gráfico 54" descr="Lâmpada com preenchimento sólido">
              <a:extLst>
                <a:ext uri="{FF2B5EF4-FFF2-40B4-BE49-F238E27FC236}">
                  <a16:creationId xmlns:a16="http://schemas.microsoft.com/office/drawing/2014/main" id="{76A14A75-A191-12D0-35A4-28A7B3CE4A1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806282" y="3424287"/>
              <a:ext cx="468000" cy="468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50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Clonando um Repositório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D9286408-DFDE-9EC0-13B4-D3A343ED471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2817452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3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 “Code”, copie o código HTTPS ou SSH (a depender de como autenticou sua conta) do repositório no GitHub;</a:t>
            </a:r>
            <a:endParaRPr lang="pt-BR" sz="2400" spc="-3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163;g109ffa863cd_0_0">
            <a:extLst>
              <a:ext uri="{FF2B5EF4-FFF2-40B4-BE49-F238E27FC236}">
                <a16:creationId xmlns:a16="http://schemas.microsoft.com/office/drawing/2014/main" id="{085726AA-D034-3B6B-05A2-9B322C918AB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703161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Abra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GitBash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insira o comando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clone e cole o conteúdo copiado para cloná-lo:</a:t>
            </a: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FCE420D7-3559-2325-C051-0FA3AE15FC2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11126" y="4392513"/>
            <a:ext cx="7113737" cy="448333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spc="-50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clone https://github.com/username/nome-do-repositorio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E7AC810-2F55-356F-52C7-C438E9DAD9A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clonar um repositório no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acesse seu repositório no GitHub e siga os próximos passos: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48D47394-0436-DE58-19F5-0A8797FA06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8D1C1024-2B39-B484-D34A-5EF066782E2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647FE4B6-3BDA-2147-34C7-72FBE409FE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7DD1C62-E8F5-29DC-9CBF-194230D1B92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661226"/>
            <a:ext cx="576000" cy="576266"/>
            <a:chOff x="727132" y="2452767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72E805A1-DEF2-0F0B-F56A-B9EF9A9240A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204;g109ffa863cd_0_328">
              <a:extLst>
                <a:ext uri="{FF2B5EF4-FFF2-40B4-BE49-F238E27FC236}">
                  <a16:creationId xmlns:a16="http://schemas.microsoft.com/office/drawing/2014/main" id="{96EF6EAB-E14F-031D-6E66-809DD72B199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162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sua conta do GitHub, clique no “+” no canto superior direito, e em “New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51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0748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Insira um nome (obrigatório), e a descrição (opcional);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373093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42788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Coloque uma breve descrição sobre o projeto, essa etapa é opcional;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8416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Remoto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A850BF2A-EB56-6961-7DC3-5F4EF0053A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1382" y="4070502"/>
            <a:ext cx="576000" cy="576266"/>
            <a:chOff x="727132" y="2452767"/>
            <a:chExt cx="576000" cy="576266"/>
          </a:xfrm>
        </p:grpSpPr>
        <p:sp>
          <p:nvSpPr>
            <p:cNvPr id="7" name="Google Shape;579;p49">
              <a:extLst>
                <a:ext uri="{FF2B5EF4-FFF2-40B4-BE49-F238E27FC236}">
                  <a16:creationId xmlns:a16="http://schemas.microsoft.com/office/drawing/2014/main" id="{98A97C1A-6439-FF32-DE8C-31C2F43F7B7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04;g109ffa863cd_0_328">
              <a:extLst>
                <a:ext uri="{FF2B5EF4-FFF2-40B4-BE49-F238E27FC236}">
                  <a16:creationId xmlns:a16="http://schemas.microsoft.com/office/drawing/2014/main" id="{53CF0BDF-BF92-332B-D90D-4D462792DE3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" name="Google Shape;163;g109ffa863cd_0_0">
            <a:extLst>
              <a:ext uri="{FF2B5EF4-FFF2-40B4-BE49-F238E27FC236}">
                <a16:creationId xmlns:a16="http://schemas.microsoft.com/office/drawing/2014/main" id="{17321CE2-7901-AF94-2BFA-889F3AEA33E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7381" y="4125294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Defina se o acesso será público ou privado;</a:t>
            </a:r>
          </a:p>
        </p:txBody>
      </p:sp>
    </p:spTree>
    <p:extLst>
      <p:ext uri="{BB962C8B-B14F-4D97-AF65-F5344CB8AC3E}">
        <p14:creationId xmlns:p14="http://schemas.microsoft.com/office/powerpoint/2010/main" val="11897865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sua conta do GitHub, clique no “+” no canto superior direito, e em “New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52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73162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7606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Escolha como deseja inicializar seu repositório (se quiser vazio, deixe as opções desmarcadas)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30568" y="3441673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49646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Clique em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Create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”, e pronto!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8416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Remoto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911484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Salvando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53</a:t>
            </a:fld>
            <a:r>
              <a:rPr lang="en-US"/>
              <a:t>]</a:t>
            </a: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0BDA79D4-1AD1-7B5D-E6CB-4F835A2F027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2782486"/>
            <a:ext cx="576000" cy="576266"/>
            <a:chOff x="727132" y="2452767"/>
            <a:chExt cx="576000" cy="576266"/>
          </a:xfrm>
        </p:grpSpPr>
        <p:sp>
          <p:nvSpPr>
            <p:cNvPr id="4" name="Google Shape;579;p49">
              <a:extLst>
                <a:ext uri="{FF2B5EF4-FFF2-40B4-BE49-F238E27FC236}">
                  <a16:creationId xmlns:a16="http://schemas.microsoft.com/office/drawing/2014/main" id="{14F97433-4919-7939-E64A-62547C9ADA2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204;g109ffa863cd_0_328">
              <a:extLst>
                <a:ext uri="{FF2B5EF4-FFF2-40B4-BE49-F238E27FC236}">
                  <a16:creationId xmlns:a16="http://schemas.microsoft.com/office/drawing/2014/main" id="{2DEFF37C-1E92-B885-0577-6D73AE2D7F2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" name="Google Shape;163;g109ffa863cd_0_0">
            <a:extLst>
              <a:ext uri="{FF2B5EF4-FFF2-40B4-BE49-F238E27FC236}">
                <a16:creationId xmlns:a16="http://schemas.microsoft.com/office/drawing/2014/main" id="{76CFF340-AACC-CA2E-053C-F1F6126F10F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2826929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Adicione o conteúdo que deseja inserir no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25202" y="3319934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add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AF3D44D3-AC25-47B0-D122-BAAB9DE377F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3835431"/>
            <a:ext cx="576000" cy="576266"/>
            <a:chOff x="727132" y="2452767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97FE8E87-5FF0-91B7-BAB2-74153B503E6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AAE322D6-C573-AB8B-84A6-4F311B47C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90C6F35A-401B-ADD8-CFA6-E51512C2F8F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879874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Crie um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adicione uma mensagem descritiva: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D5FA5FB-0819-2B16-0891-ECFCF5E78F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4405711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-m "message"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1) Como criar um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0332201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Desfazendo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54</a:t>
            </a:fld>
            <a:r>
              <a:rPr lang="en-US"/>
              <a:t>]</a:t>
            </a:r>
            <a:endParaRPr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--amend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1) Como alterar a mensagem do último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510F825-D224-AC85-9BE6-F960E1BD65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3848868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--amend –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m"nova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mensagem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8D11BFF-14E9-B4F6-CD0A-E7DEF61E0E9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45427" y="3351644"/>
            <a:ext cx="75634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Alterando a mensagem sem abrir o editor:</a:t>
            </a:r>
          </a:p>
        </p:txBody>
      </p:sp>
    </p:spTree>
    <p:extLst>
      <p:ext uri="{BB962C8B-B14F-4D97-AF65-F5344CB8AC3E}">
        <p14:creationId xmlns:p14="http://schemas.microsoft.com/office/powerpoint/2010/main" val="18579435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Desfazendo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55</a:t>
            </a:fld>
            <a:r>
              <a:rPr lang="en-US"/>
              <a:t>]</a:t>
            </a:r>
            <a:endParaRPr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2) Como desfazer um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510F825-D224-AC85-9BE6-F960E1BD65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3848868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--mixed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A807898-4564-8394-312F-28CE670B3454}"/>
              </a:ext>
            </a:extLst>
          </p:cNvPr>
          <p:cNvSpPr/>
          <p:nvPr/>
        </p:nvSpPr>
        <p:spPr>
          <a:xfrm>
            <a:off x="1015132" y="4356251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--hard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0DA8632-E177-95DB-06E3-8CCB9005229B}"/>
              </a:ext>
            </a:extLst>
          </p:cNvPr>
          <p:cNvSpPr/>
          <p:nvPr/>
        </p:nvSpPr>
        <p:spPr>
          <a:xfrm>
            <a:off x="1015132" y="3341485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--soft</a:t>
            </a:r>
          </a:p>
        </p:txBody>
      </p:sp>
    </p:spTree>
    <p:extLst>
      <p:ext uri="{BB962C8B-B14F-4D97-AF65-F5344CB8AC3E}">
        <p14:creationId xmlns:p14="http://schemas.microsoft.com/office/powerpoint/2010/main" val="11271338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Enviando Alterações para o Repositório Remoto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56</a:t>
            </a:fld>
            <a:r>
              <a:rPr lang="en-US"/>
              <a:t>]</a:t>
            </a:r>
            <a:endParaRPr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8125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Como enviar as alterações do repositório local para o remoto: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4AAA549E-DCB2-6E1B-7972-6CAD6F330A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push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3BDE38AC-FC45-4BC2-8636-DF3E6686C4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4134105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pull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28F2378-EB5B-659F-81DB-E3588354327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45427" y="3292475"/>
            <a:ext cx="75634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“Puxar” as alterações do repositório remoto para o local (busca e mescla).</a:t>
            </a:r>
          </a:p>
        </p:txBody>
      </p:sp>
    </p:spTree>
    <p:extLst>
      <p:ext uri="{BB962C8B-B14F-4D97-AF65-F5344CB8AC3E}">
        <p14:creationId xmlns:p14="http://schemas.microsoft.com/office/powerpoint/2010/main" val="17706153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6F0105B-547A-0896-105C-C7DED55A740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 maneira simplista, uma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(em tradução, “Ramo”), é uma ramificação do seu projeto.</a:t>
            </a:r>
          </a:p>
        </p:txBody>
      </p:sp>
      <p:sp>
        <p:nvSpPr>
          <p:cNvPr id="10" name="Google Shape;163;g109ffa863cd_0_0">
            <a:extLst>
              <a:ext uri="{FF2B5EF4-FFF2-40B4-BE49-F238E27FC236}">
                <a16:creationId xmlns:a16="http://schemas.microsoft.com/office/drawing/2014/main" id="{2EB954CC-666C-59B0-BA1B-81BC88BAB9C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86693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 um ponteiro móvel para um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histórico do repositório;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D3F9F30-E08D-3AB2-E65E-ADD20E54EF3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578541"/>
            <a:ext cx="576000" cy="576266"/>
            <a:chOff x="711124" y="3213586"/>
            <a:chExt cx="576000" cy="576266"/>
          </a:xfrm>
        </p:grpSpPr>
        <p:sp>
          <p:nvSpPr>
            <p:cNvPr id="12" name="Google Shape;579;p49">
              <a:extLst>
                <a:ext uri="{FF2B5EF4-FFF2-40B4-BE49-F238E27FC236}">
                  <a16:creationId xmlns:a16="http://schemas.microsoft.com/office/drawing/2014/main" id="{A79FFC9F-B64A-E68B-2DCD-06E936D8AD6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" name="Gráfico 12" descr="Fusão com preenchimento sólido">
              <a:extLst>
                <a:ext uri="{FF2B5EF4-FFF2-40B4-BE49-F238E27FC236}">
                  <a16:creationId xmlns:a16="http://schemas.microsoft.com/office/drawing/2014/main" id="{5C7599F5-A336-F467-A9F4-6403ABAC154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754018" y="3242691"/>
              <a:ext cx="504000" cy="504000"/>
            </a:xfrm>
            <a:prstGeom prst="rect">
              <a:avLst/>
            </a:prstGeom>
          </p:spPr>
        </p:pic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C941D388-375A-36CF-FF64-8B4192B5848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76245" y="3624266"/>
            <a:ext cx="6248505" cy="87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Quando você cria uma nova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partir de outra existente, a nova se inicia apontando para o mesmo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da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que estava quando foi criada.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A3723705-2F61-A56A-39C4-B3D6C8FD61C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742250"/>
            <a:ext cx="576000" cy="576266"/>
            <a:chOff x="727132" y="2663045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4516073-F058-4548-8FE5-0F5C9D214A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66304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6" name="Gráfico 15" descr="Caixa estrutura de tópicos">
              <a:extLst>
                <a:ext uri="{FF2B5EF4-FFF2-40B4-BE49-F238E27FC236}">
                  <a16:creationId xmlns:a16="http://schemas.microsoft.com/office/drawing/2014/main" id="{34569552-AFEF-0BA3-C170-5E53B602D40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81132" y="2719284"/>
              <a:ext cx="468000" cy="46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16596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1535271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1570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59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358426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D894CB5-0B1F-AA6C-F090-FE2CE1823D4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EEAFF6C7-1FB4-9EA2-9AF3-75558CC2B6D1}"/>
              </a:ext>
            </a:extLst>
          </p:cNvPr>
          <p:cNvCxnSpPr>
            <a:cxnSpLocks noGrp="1" noRot="1" noMove="1" noResize="1" noEditPoints="1" noAdjustHandles="1" noChangeArrowheads="1" noChangeShapeType="1"/>
            <a:stCxn id="2" idx="1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05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295da5bc_0_6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7469" y="1861658"/>
            <a:ext cx="8016900" cy="183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Computador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com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à internet</a:t>
            </a: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 algn="just"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Vontade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aprender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Fechar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as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outras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abas XD</a:t>
            </a:r>
          </a:p>
        </p:txBody>
      </p:sp>
      <p:sp>
        <p:nvSpPr>
          <p:cNvPr id="176" name="Google Shape;176;g116295da5bc_0_6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g116295da5bc_0_62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60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563325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86D3278-4B9A-557F-9048-66CFB729EED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853628" y="3545057"/>
            <a:ext cx="1559241" cy="1076177"/>
            <a:chOff x="4853628" y="3545057"/>
            <a:chExt cx="1559241" cy="1076177"/>
          </a:xfrm>
        </p:grpSpPr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0A8F276A-E118-51CD-2ACD-F880D0087DF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853628" y="4043046"/>
              <a:ext cx="1559241" cy="578188"/>
            </a:xfrm>
            <a:prstGeom prst="roundRect">
              <a:avLst>
                <a:gd name="adj" fmla="val 8664"/>
              </a:avLst>
            </a:prstGeom>
            <a:solidFill>
              <a:srgbClr val="EA4E6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teste</a:t>
              </a: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1943B1F0-423D-8B77-EC18-BD94A14135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2" idx="0"/>
            </p:cNvCxnSpPr>
            <p:nvPr/>
          </p:nvCxnSpPr>
          <p:spPr>
            <a:xfrm flipV="1">
              <a:off x="5633249" y="3545057"/>
              <a:ext cx="1" cy="497989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2AAEE77-D738-49DB-CFCB-30F614FD11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97AA097-DBC5-BA1F-1FA4-2124FA0C5F92}"/>
              </a:ext>
            </a:extLst>
          </p:cNvPr>
          <p:cNvCxnSpPr>
            <a:cxnSpLocks noGrp="1" noRot="1" noMove="1" noResize="1" noEditPoints="1" noAdjustHandles="1" noChangeArrowheads="1" noChangeShapeType="1"/>
            <a:stCxn id="17" idx="1"/>
            <a:endCxn id="8" idx="3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EAEC53D5-2B0C-88AA-47A6-D82F3476E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8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24604144-468A-C822-9B03-379855CE5122}"/>
              </a:ext>
            </a:extLst>
          </p:cNvPr>
          <p:cNvCxnSpPr>
            <a:cxnSpLocks noGrp="1" noRot="1" noMove="1" noResize="1" noEditPoints="1" noAdjustHandles="1" noChangeArrowheads="1" noChangeShapeType="1"/>
            <a:stCxn id="22" idx="1"/>
            <a:endCxn id="17" idx="3"/>
          </p:cNvCxnSpPr>
          <p:nvPr/>
        </p:nvCxnSpPr>
        <p:spPr>
          <a:xfrm flipH="1">
            <a:off x="4363880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595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61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563325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86D3278-4B9A-557F-9048-66CFB729EED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902616" y="3545057"/>
            <a:ext cx="1559241" cy="1076177"/>
            <a:chOff x="4853628" y="3545057"/>
            <a:chExt cx="1559241" cy="1076177"/>
          </a:xfrm>
        </p:grpSpPr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0A8F276A-E118-51CD-2ACD-F880D0087DF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853628" y="4043046"/>
              <a:ext cx="1559241" cy="578188"/>
            </a:xfrm>
            <a:prstGeom prst="roundRect">
              <a:avLst>
                <a:gd name="adj" fmla="val 8664"/>
              </a:avLst>
            </a:prstGeom>
            <a:solidFill>
              <a:srgbClr val="EA4E6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teste</a:t>
              </a: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1943B1F0-423D-8B77-EC18-BD94A14135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2" idx="0"/>
            </p:cNvCxnSpPr>
            <p:nvPr/>
          </p:nvCxnSpPr>
          <p:spPr>
            <a:xfrm flipV="1">
              <a:off x="5633249" y="3545057"/>
              <a:ext cx="1" cy="497989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2AAEE77-D738-49DB-CFCB-30F614FD11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97AA097-DBC5-BA1F-1FA4-2124FA0C5F92}"/>
              </a:ext>
            </a:extLst>
          </p:cNvPr>
          <p:cNvCxnSpPr>
            <a:cxnSpLocks noGrp="1" noRot="1" noMove="1" noResize="1" noEditPoints="1" noAdjustHandles="1" noChangeArrowheads="1" noChangeShapeType="1"/>
            <a:stCxn id="17" idx="1"/>
            <a:endCxn id="8" idx="3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EAEC53D5-2B0C-88AA-47A6-D82F3476E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8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24604144-468A-C822-9B03-379855CE5122}"/>
              </a:ext>
            </a:extLst>
          </p:cNvPr>
          <p:cNvCxnSpPr>
            <a:cxnSpLocks noGrp="1" noRot="1" noMove="1" noResize="1" noEditPoints="1" noAdjustHandles="1" noChangeArrowheads="1" noChangeShapeType="1"/>
            <a:stCxn id="22" idx="1"/>
            <a:endCxn id="17" idx="3"/>
          </p:cNvCxnSpPr>
          <p:nvPr/>
        </p:nvCxnSpPr>
        <p:spPr>
          <a:xfrm flipH="1">
            <a:off x="4363880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AACDB1F-350B-0757-84FE-486D1E0DB9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902616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3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A72E9B77-0230-6B43-9895-22EA82BC3156}"/>
              </a:ext>
            </a:extLst>
          </p:cNvPr>
          <p:cNvCxnSpPr>
            <a:cxnSpLocks noGrp="1" noRot="1" noMove="1" noResize="1" noEditPoints="1" noAdjustHandles="1" noChangeArrowheads="1" noChangeShapeType="1"/>
            <a:stCxn id="2" idx="1"/>
            <a:endCxn id="22" idx="3"/>
          </p:cNvCxnSpPr>
          <p:nvPr/>
        </p:nvCxnSpPr>
        <p:spPr>
          <a:xfrm flipH="1">
            <a:off x="6412869" y="3255963"/>
            <a:ext cx="48974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163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ixaDeTexto 26">
            <a:extLst>
              <a:ext uri="{FF2B5EF4-FFF2-40B4-BE49-F238E27FC236}">
                <a16:creationId xmlns:a16="http://schemas.microsoft.com/office/drawing/2014/main" id="{4182FE9B-8999-F09C-E8A8-66DAE079B7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8818" y="3138733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Deletar uma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endParaRPr lang="pt-BR" sz="2400" b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F2D4E23-183E-07B8-C8BA-A1B2330CC7E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5651" y="2194257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Trocar de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criar uma nova: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62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0DF59CF-9338-8BB2-E666-D96E630C697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9138" y="1617279"/>
            <a:ext cx="7705725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branch</a:t>
            </a:r>
            <a:endParaRPr lang="pt-BR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F6540EC2-46E6-925B-0AAB-939A73C2C23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1471" y="2675819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checkout -b nova-branch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C913CDB-070C-D6E9-433D-E6DB617E87B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1471" y="3595044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branch –d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nome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-da-branch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21B7393-C98E-165F-9E41-05A4D4FE784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6913" y="4027016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Ver o último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cada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09C2278-9419-53EE-3BAE-006D9E9DCB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9566" y="4495050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branch -v</a:t>
            </a:r>
          </a:p>
        </p:txBody>
      </p:sp>
    </p:spTree>
    <p:extLst>
      <p:ext uri="{BB962C8B-B14F-4D97-AF65-F5344CB8AC3E}">
        <p14:creationId xmlns:p14="http://schemas.microsoft.com/office/powerpoint/2010/main" val="31750046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Dicas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Materiais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Apoio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lnSpc>
                <a:spcPct val="114999"/>
              </a:lnSpc>
              <a:buSzPts val="3200"/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Links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Úteis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e Para Saber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Mais</a:t>
            </a:r>
            <a:endParaRPr lang="en-US" sz="2400" dirty="0">
              <a:solidFill>
                <a:schemeClr val="tx2">
                  <a:lumMod val="90000"/>
                </a:schemeClr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84342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4" y="1084304"/>
            <a:ext cx="8012951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Repositório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no GitHub</a:t>
            </a:r>
            <a:endParaRPr lang="en-US" sz="24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Documentação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  | </a:t>
            </a: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Documentação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GitHub</a:t>
            </a:r>
            <a:endParaRPr lang="en-US" sz="24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u="sng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</a:t>
            </a:r>
            <a:endParaRPr lang="en-US" sz="20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u="sng" dirty="0"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</a:t>
            </a:r>
            <a:endParaRPr lang="en-US" sz="2000" b="1" u="sng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Úteis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g109ffa863cd_0_356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64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433794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4" y="1084304"/>
            <a:ext cx="8012951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https://github.blog/2020-12-15-token-authentication-requirements-for-git-operations/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https://github.blog/2018-03-01-ddos-incident-report/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https://news.microsoft.com/2018/06/04/microsoft-to-acquire-github-for-7-5-billion/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https://github.blog/2023-03-09-raising-the-bar-for-software-security-github-2fa-begins-march-13/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Úteis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g109ffa863cd_0_356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634851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040352ea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g117040352ea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2" name="Google Shape;267;g109ffa863cd_0_356">
            <a:extLst>
              <a:ext uri="{FF2B5EF4-FFF2-40B4-BE49-F238E27FC236}">
                <a16:creationId xmlns:a16="http://schemas.microsoft.com/office/drawing/2014/main" id="{32A792FB-3EFA-3F7C-D068-E991BA7C2D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083492"/>
            <a:ext cx="8578476" cy="367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spc="-100" dirty="0">
                <a:latin typeface="Calibri"/>
                <a:ea typeface="Calibri"/>
                <a:cs typeface="Calibri"/>
                <a:sym typeface="Calibri"/>
              </a:rPr>
              <a:t>Tech Talk: Linus Torvalds on git:</a:t>
            </a:r>
            <a:r>
              <a:rPr lang="en-US" sz="2400" b="1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https://youtu.be/4XpnKHJAok8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ProGit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https://git-scm.com/book/en/v2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Markdown: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https://docs.github.com/pt/get-started/writing-on-github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Conventional Commits: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https://github.com/conventional-commits/conventionalcommits.org 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8173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040352ea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g117040352ea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67</a:t>
            </a:fld>
            <a:r>
              <a:rPr lang="en-US"/>
              <a:t>]</a:t>
            </a:r>
            <a:endParaRPr/>
          </a:p>
        </p:txBody>
      </p:sp>
      <p:sp>
        <p:nvSpPr>
          <p:cNvPr id="2" name="Google Shape;267;g109ffa863cd_0_356">
            <a:extLst>
              <a:ext uri="{FF2B5EF4-FFF2-40B4-BE49-F238E27FC236}">
                <a16:creationId xmlns:a16="http://schemas.microsoft.com/office/drawing/2014/main" id="{32A792FB-3EFA-3F7C-D068-E991BA7C2D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083492"/>
            <a:ext cx="8578476" cy="367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Chocolatey: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https://community.chocolatey.org/packages/git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GitHub Desktop: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https://desktop.github.com/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GitFluence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https://gitfluence.com/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My </a:t>
            </a:r>
            <a:r>
              <a:rPr lang="en-US" sz="2400" b="1" dirty="0" err="1">
                <a:latin typeface="Calibri"/>
                <a:ea typeface="Calibri"/>
                <a:cs typeface="Calibri"/>
                <a:sym typeface="Calibri"/>
              </a:rPr>
              <a:t>Octocat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https://myoctocat.com/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GitHub Pages: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https://docs.github.com/en/pages/getting-started-with-github-pages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35286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2075" y="296235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Fórum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Artigos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Comunidade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sng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5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55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3" name="Google Shape;283;p14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2552" y="2029651"/>
            <a:ext cx="1484863" cy="18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68</a:t>
            </a:fld>
            <a:r>
              <a:rPr lang="en-US" dirty="0">
                <a:solidFill>
                  <a:srgbClr val="EA4E60"/>
                </a:solidFill>
              </a:rPr>
              <a:t>]</a:t>
            </a:r>
            <a:endParaRPr dirty="0"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6" name="Google Shape;186;p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69816" y="1591322"/>
            <a:ext cx="7921148" cy="28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Visão Geral do Curso e Ferramentas</a:t>
            </a:r>
            <a:endParaRPr lang="pt-BR" dirty="0"/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Instalação, Configuração e Autenticação</a:t>
            </a:r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Primeiros Passos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e GitHub</a:t>
            </a:r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Dicas e Materiais de Apoio</a:t>
            </a:r>
            <a:endParaRPr lang="en-US" sz="2400" b="1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89" name="Google Shape;189;p17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 dirty="0"/>
              <a:t>]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 Geral do Curso e Ferramentas</a:t>
            </a:r>
          </a:p>
          <a:p>
            <a:pPr>
              <a:lnSpc>
                <a:spcPct val="114999"/>
              </a:lnSpc>
              <a:buSzPts val="3200"/>
            </a:pP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Versionamento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de Código, Git e GitHub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8AF6958C-D35B-247C-A993-70E2518540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964" y="2535238"/>
            <a:ext cx="3182388" cy="2200847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7C6AB00-696A-26ED-30D3-C4D4C09CDB1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438390" y="3131945"/>
            <a:ext cx="1149819" cy="631962"/>
            <a:chOff x="6419438" y="3131945"/>
            <a:chExt cx="1149819" cy="631962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3025FD03-2471-D0C5-C5A5-F5BB316BD5C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419438" y="3449775"/>
              <a:ext cx="1149819" cy="314132"/>
              <a:chOff x="6448709" y="3477088"/>
              <a:chExt cx="1149819" cy="314132"/>
            </a:xfrm>
          </p:grpSpPr>
          <p:pic>
            <p:nvPicPr>
              <p:cNvPr id="16" name="Gráfico 15" descr="Caixa estrutura de tópicos">
                <a:extLst>
                  <a:ext uri="{FF2B5EF4-FFF2-40B4-BE49-F238E27FC236}">
                    <a16:creationId xmlns:a16="http://schemas.microsoft.com/office/drawing/2014/main" id="{4EAA9581-EFDC-9B15-4529-69DC6A92A0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48709" y="3503220"/>
                <a:ext cx="288000" cy="288000"/>
              </a:xfrm>
              <a:prstGeom prst="rect">
                <a:avLst/>
              </a:prstGeom>
            </p:spPr>
          </p:pic>
          <p:sp>
            <p:nvSpPr>
              <p:cNvPr id="18" name="Google Shape;204;g109ffa863cd_0_328">
                <a:extLst>
                  <a:ext uri="{FF2B5EF4-FFF2-40B4-BE49-F238E27FC236}">
                    <a16:creationId xmlns:a16="http://schemas.microsoft.com/office/drawing/2014/main" id="{50C9A758-9FD4-7524-4A7F-BBD6963FDE16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69560" y="3477088"/>
                <a:ext cx="928968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5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zapzap-v1.zip</a:t>
                </a:r>
                <a:endParaRPr lang="en-US" sz="105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pic>
          <p:nvPicPr>
            <p:cNvPr id="15" name="Gráfico 14" descr="Carregar estrutura de tópicos">
              <a:extLst>
                <a:ext uri="{FF2B5EF4-FFF2-40B4-BE49-F238E27FC236}">
                  <a16:creationId xmlns:a16="http://schemas.microsoft.com/office/drawing/2014/main" id="{71AA3D32-024F-080E-E055-AD820BBD145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02691" y="3131945"/>
              <a:ext cx="436612" cy="436612"/>
            </a:xfrm>
            <a:prstGeom prst="rect">
              <a:avLst/>
            </a:prstGeom>
          </p:spPr>
        </p:pic>
      </p:grp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ED92687D-60D7-4AB1-5E67-42FD4CD3ED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94116" y="3786148"/>
            <a:ext cx="720000" cy="432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33F64C55-4353-7EE7-216C-1B6F06C758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94116" y="3786147"/>
            <a:ext cx="720000" cy="45719"/>
          </a:xfrm>
          <a:prstGeom prst="round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FA501133-EFC8-CA7E-4EEC-52631B8CD5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280778" y="3118700"/>
            <a:ext cx="1712853" cy="807918"/>
            <a:chOff x="1566598" y="3113283"/>
            <a:chExt cx="1712853" cy="807918"/>
          </a:xfrm>
        </p:grpSpPr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9F445217-2C31-F62F-F8F0-413A79076D8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566598" y="3127797"/>
              <a:ext cx="1712853" cy="272346"/>
              <a:chOff x="6483584" y="3477087"/>
              <a:chExt cx="1965317" cy="312488"/>
            </a:xfrm>
          </p:grpSpPr>
          <p:pic>
            <p:nvPicPr>
              <p:cNvPr id="24" name="Gráfico 23" descr="Caixa estrutura de tópicos">
                <a:extLst>
                  <a:ext uri="{FF2B5EF4-FFF2-40B4-BE49-F238E27FC236}">
                    <a16:creationId xmlns:a16="http://schemas.microsoft.com/office/drawing/2014/main" id="{08F58C8E-EF4A-338F-744A-779081665F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83584" y="3503220"/>
                <a:ext cx="279130" cy="279129"/>
              </a:xfrm>
              <a:prstGeom prst="rect">
                <a:avLst/>
              </a:prstGeom>
            </p:spPr>
          </p:pic>
          <p:sp>
            <p:nvSpPr>
              <p:cNvPr id="25" name="Google Shape;204;g109ffa863cd_0_328">
                <a:extLst>
                  <a:ext uri="{FF2B5EF4-FFF2-40B4-BE49-F238E27FC236}">
                    <a16:creationId xmlns:a16="http://schemas.microsoft.com/office/drawing/2014/main" id="{7C71BD9B-2C07-97BD-48D3-3C5FBDC4A6DF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85274" y="3477087"/>
                <a:ext cx="1763627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zapzap-v1.zip</a:t>
                </a:r>
                <a:endParaRPr lang="en-US" sz="100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sp>
          <p:nvSpPr>
            <p:cNvPr id="23" name="Retângulo: Cantos Arredondados 22">
              <a:extLst>
                <a:ext uri="{FF2B5EF4-FFF2-40B4-BE49-F238E27FC236}">
                  <a16:creationId xmlns:a16="http://schemas.microsoft.com/office/drawing/2014/main" id="{19C03FA0-7BE2-5A31-4C5C-1962C71FDC6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5400000">
              <a:off x="2687181" y="3502842"/>
              <a:ext cx="807918" cy="28800"/>
            </a:xfrm>
            <a:prstGeom prst="round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070FC39A-B82E-11AF-7858-A4ABBB85F6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rcRect/>
          <a:stretch/>
        </p:blipFill>
        <p:spPr>
          <a:xfrm>
            <a:off x="706247" y="2535238"/>
            <a:ext cx="4596983" cy="220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8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1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2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0" grpId="2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6cfcb8-960f-4dec-acd8-0c0202d3607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36A02C727E378428E26CE56995B953C" ma:contentTypeVersion="13" ma:contentTypeDescription="Crie um novo documento." ma:contentTypeScope="" ma:versionID="5ec90b45ca863f501fa70361fac4f7fa">
  <xsd:schema xmlns:xsd="http://www.w3.org/2001/XMLSchema" xmlns:xs="http://www.w3.org/2001/XMLSchema" xmlns:p="http://schemas.microsoft.com/office/2006/metadata/properties" xmlns:ns3="226cfcb8-960f-4dec-acd8-0c0202d36074" xmlns:ns4="600d83a0-3bfa-4989-b0ec-4d77ef224916" targetNamespace="http://schemas.microsoft.com/office/2006/metadata/properties" ma:root="true" ma:fieldsID="a6242c2c767337e9bbe53ce379532004" ns3:_="" ns4:_="">
    <xsd:import namespace="226cfcb8-960f-4dec-acd8-0c0202d36074"/>
    <xsd:import namespace="600d83a0-3bfa-4989-b0ec-4d77ef22491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6cfcb8-960f-4dec-acd8-0c0202d360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0d83a0-3bfa-4989-b0ec-4d77ef22491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2222EA-95A6-4A03-8019-C3F3BDAED6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36EE4A-77CB-40F8-99E6-2229B4F7F44C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226cfcb8-960f-4dec-acd8-0c0202d36074"/>
    <ds:schemaRef ds:uri="http://purl.org/dc/terms/"/>
    <ds:schemaRef ds:uri="600d83a0-3bfa-4989-b0ec-4d77ef224916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5302FC5-DC07-4D8D-80C4-DC9A16B23C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6cfcb8-960f-4dec-acd8-0c0202d36074"/>
    <ds:schemaRef ds:uri="600d83a0-3bfa-4989-b0ec-4d77ef2249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13040</TotalTime>
  <Words>2566</Words>
  <Application>Microsoft Office PowerPoint</Application>
  <PresentationFormat>Apresentação na tela (16:9)</PresentationFormat>
  <Paragraphs>491</Paragraphs>
  <Slides>68</Slides>
  <Notes>68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68</vt:i4>
      </vt:variant>
    </vt:vector>
  </HeadingPairs>
  <TitlesOfParts>
    <vt:vector size="74" baseType="lpstr">
      <vt:lpstr>Calibri</vt:lpstr>
      <vt:lpstr>Wingdings</vt:lpstr>
      <vt:lpstr>Century Gothic</vt:lpstr>
      <vt:lpstr>Courier New</vt:lpstr>
      <vt:lpstr>Arial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DIEGO FAGUNDES</cp:lastModifiedBy>
  <cp:revision>211</cp:revision>
  <dcterms:modified xsi:type="dcterms:W3CDTF">2024-04-17T17:16:59Z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0x010100536A02C727E378428E26CE56995B953C</vt:lpwstr>
  </property>
  <property fmtid="{D5CDD505-2E9C-101B-9397-08002B2CF9AE}" pid="3" name="MediaServiceImageTags">
    <vt:lpwstr/>
  </property>
</Properties>
</file>

<file path=docProps/thumbnail.jpeg>
</file>